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9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99" r:id="rId15"/>
    <p:sldId id="268" r:id="rId16"/>
    <p:sldId id="269" r:id="rId17"/>
    <p:sldId id="270" r:id="rId18"/>
    <p:sldId id="271" r:id="rId19"/>
    <p:sldId id="295" r:id="rId20"/>
    <p:sldId id="296" r:id="rId21"/>
    <p:sldId id="297" r:id="rId22"/>
    <p:sldId id="273" r:id="rId23"/>
    <p:sldId id="272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CAF391D-5B70-4995-B40E-EF5E0C406D4B}" type="datetimeFigureOut">
              <a:rPr lang="hu-HU" smtClean="0"/>
              <a:pPr/>
              <a:t>2015.04.24.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hu-HU"/>
          </a:p>
        </p:txBody>
      </p:sp>
      <p:sp>
        <p:nvSpPr>
          <p:cNvPr id="10" name="Téglalap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Téglalap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Téglalap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Egyenes összekötő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Egyenes összekötő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Egyenes összekötő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Egyenes összekötő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Téglalap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zis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zis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zis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zis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zis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69FCFCF-57B3-4FAD-AE81-939527BE633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CAF391D-5B70-4995-B40E-EF5E0C406D4B}" type="datetimeFigureOut">
              <a:rPr lang="hu-HU" smtClean="0"/>
              <a:pPr/>
              <a:t>2015.04.24.</a:t>
            </a:fld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69FCFCF-57B3-4FAD-AE81-939527BE63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CAF391D-5B70-4995-B40E-EF5E0C406D4B}" type="datetimeFigureOut">
              <a:rPr lang="hu-HU" smtClean="0"/>
              <a:pPr/>
              <a:t>2015.04.24.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hu-HU"/>
          </a:p>
        </p:txBody>
      </p:sp>
      <p:sp>
        <p:nvSpPr>
          <p:cNvPr id="9" name="Téglalap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églalap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gyenes összekötő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gyenes összekötő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Egyenes összekötő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Egyenes összekötő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Téglalap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zis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zis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zis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zis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zis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gyenes összekötő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69FCFCF-57B3-4FAD-AE81-939527BE633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F391D-5B70-4995-B40E-EF5E0C406D4B}" type="datetimeFigureOut">
              <a:rPr lang="hu-HU" smtClean="0"/>
              <a:pPr/>
              <a:t>2015.04.24.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CFCF-57B3-4FAD-AE81-939527BE63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F391D-5B70-4995-B40E-EF5E0C406D4B}" type="datetimeFigureOut">
              <a:rPr lang="hu-HU" smtClean="0"/>
              <a:pPr/>
              <a:t>2015.04.24.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CFCF-57B3-4FAD-AE81-939527BE63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4" name="Szöveg hely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CAF391D-5B70-4995-B40E-EF5E0C406D4B}" type="datetimeFigureOut">
              <a:rPr lang="hu-HU" smtClean="0"/>
              <a:pPr/>
              <a:t>2015.04.24.</a:t>
            </a:fld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69FCFCF-57B3-4FAD-AE81-939527BE63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F391D-5B70-4995-B40E-EF5E0C406D4B}" type="datetimeFigureOut">
              <a:rPr lang="hu-HU" smtClean="0"/>
              <a:pPr/>
              <a:t>2015.04.24.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CFCF-57B3-4FAD-AE81-939527BE633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8" name="Egyenes összekötő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gyenes összekötő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zis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Tartalom helye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1" name="Dátum hely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CAF391D-5B70-4995-B40E-EF5E0C406D4B}" type="datetimeFigureOut">
              <a:rPr lang="hu-HU" smtClean="0"/>
              <a:pPr/>
              <a:t>2015.04.24.</a:t>
            </a:fld>
            <a:endParaRPr lang="hu-HU"/>
          </a:p>
        </p:txBody>
      </p:sp>
      <p:sp>
        <p:nvSpPr>
          <p:cNvPr id="22" name="Dia számának hely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69FCFCF-57B3-4FAD-AE81-939527BE63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3" name="Élőláb hely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zis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Téglalap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Egyenes összekötő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Egyenes összekötő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átum hely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CAF391D-5B70-4995-B40E-EF5E0C406D4B}" type="datetimeFigureOut">
              <a:rPr lang="hu-HU" smtClean="0"/>
              <a:pPr/>
              <a:t>2015.04.24.</a:t>
            </a:fld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69FCFCF-57B3-4FAD-AE81-939527BE63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1" name="Élőláb hely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F391D-5B70-4995-B40E-EF5E0C406D4B}" type="datetimeFigureOut">
              <a:rPr lang="hu-HU" smtClean="0"/>
              <a:pPr/>
              <a:t>2015.04.24.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CFCF-57B3-4FAD-AE81-939527BE633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F391D-5B70-4995-B40E-EF5E0C406D4B}" type="datetimeFigureOut">
              <a:rPr lang="hu-HU" smtClean="0"/>
              <a:pPr/>
              <a:t>2015.04.24.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CFCF-57B3-4FAD-AE81-939527BE633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CAF391D-5B70-4995-B40E-EF5E0C406D4B}" type="datetimeFigureOut">
              <a:rPr lang="hu-HU" smtClean="0"/>
              <a:pPr/>
              <a:t>2015.04.24.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églalap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zis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69FCFCF-57B3-4FAD-AE81-939527BE633F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 </a:t>
            </a:r>
            <a:r>
              <a:rPr lang="hu-HU" b="1" dirty="0"/>
              <a:t>Felkészülés a nyárra, avagy hogyan előzzük meg a </a:t>
            </a:r>
            <a:r>
              <a:rPr lang="hu-HU" b="1" dirty="0" smtClean="0"/>
              <a:t>baleseteket…</a:t>
            </a:r>
            <a:br>
              <a:rPr lang="hu-HU" b="1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b="1" dirty="0" smtClean="0"/>
              <a:t> </a:t>
            </a:r>
            <a:r>
              <a:rPr lang="hu-HU" b="1" dirty="0"/>
              <a:t>(és mi az első teendő, ha már megtörtént)</a:t>
            </a:r>
            <a:r>
              <a:rPr lang="hu-HU" dirty="0"/>
              <a:t> ?</a:t>
            </a:r>
            <a:br>
              <a:rPr lang="hu-HU" dirty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hu-HU" dirty="0" smtClean="0"/>
              <a:t>2015.04.24.</a:t>
            </a:r>
          </a:p>
          <a:p>
            <a:pPr algn="r"/>
            <a:r>
              <a:rPr lang="hu-HU" dirty="0" smtClean="0"/>
              <a:t>Tiszaújváros</a:t>
            </a:r>
          </a:p>
          <a:p>
            <a:r>
              <a:rPr lang="hu-HU" i="1" dirty="0" smtClean="0"/>
              <a:t>Alapítvány Tiszaújváros Gyermekeinek Egészségéért</a:t>
            </a:r>
            <a:endParaRPr lang="hu-HU" i="1" dirty="0"/>
          </a:p>
        </p:txBody>
      </p:sp>
      <p:pic>
        <p:nvPicPr>
          <p:cNvPr id="9218" name="Picture 2" descr="D:\Downloads\letöltés (1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332656"/>
            <a:ext cx="1704975" cy="2295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Félelmek…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Elesik</a:t>
            </a:r>
          </a:p>
          <a:p>
            <a:r>
              <a:rPr lang="hu-HU" dirty="0" smtClean="0"/>
              <a:t>Leesik</a:t>
            </a:r>
          </a:p>
          <a:p>
            <a:r>
              <a:rPr lang="hu-HU" dirty="0" smtClean="0"/>
              <a:t>Betöri</a:t>
            </a:r>
          </a:p>
          <a:p>
            <a:r>
              <a:rPr lang="hu-HU" dirty="0" smtClean="0"/>
              <a:t>Eltöri</a:t>
            </a:r>
          </a:p>
          <a:p>
            <a:r>
              <a:rPr lang="hu-HU" dirty="0" smtClean="0"/>
              <a:t>Összetöri</a:t>
            </a:r>
          </a:p>
          <a:p>
            <a:r>
              <a:rPr lang="hu-HU" dirty="0" smtClean="0"/>
              <a:t>Lenyeli</a:t>
            </a:r>
          </a:p>
          <a:p>
            <a:r>
              <a:rPr lang="hu-HU" dirty="0" smtClean="0"/>
              <a:t>Elvágja</a:t>
            </a:r>
          </a:p>
          <a:p>
            <a:r>
              <a:rPr lang="hu-HU" dirty="0" smtClean="0"/>
              <a:t>Megégeti</a:t>
            </a:r>
          </a:p>
          <a:p>
            <a:r>
              <a:rPr lang="hu-HU" dirty="0" smtClean="0"/>
              <a:t>Megrázza</a:t>
            </a:r>
          </a:p>
          <a:p>
            <a:r>
              <a:rPr lang="hu-HU" dirty="0" smtClean="0"/>
              <a:t>Belefullad…</a:t>
            </a:r>
            <a:endParaRPr lang="hu-HU" dirty="0" smtClean="0"/>
          </a:p>
          <a:p>
            <a:r>
              <a:rPr lang="hu-HU" dirty="0" smtClean="0"/>
              <a:t>…ezek nem csak nyáron következhetnek be- de akkor gyakrabban fordulnak elő!</a:t>
            </a:r>
          </a:p>
          <a:p>
            <a:endParaRPr lang="hu-HU" dirty="0" smtClean="0"/>
          </a:p>
          <a:p>
            <a:endParaRPr lang="hu-HU" dirty="0"/>
          </a:p>
        </p:txBody>
      </p:sp>
      <p:pic>
        <p:nvPicPr>
          <p:cNvPr id="7171" name="Picture 3" descr="D:\Dokumentumok\Alapítvány\images (8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1496215"/>
            <a:ext cx="2520280" cy="356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Elsősegélynyújtás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Az elsősegély fogalma</a:t>
            </a:r>
            <a:r>
              <a:rPr lang="hu-HU" dirty="0" smtClean="0"/>
              <a:t>: Az elsősegély azonnali segítségnyújtás vagy beavatkozás, melyet a sérült kap valamely sérülése vagy hirtelen egészségkárosodása miatt a mentők, az orvos vagy más személy megérkezése előtt.</a:t>
            </a:r>
          </a:p>
          <a:p>
            <a:r>
              <a:rPr lang="hu-HU" i="1" dirty="0" smtClean="0"/>
              <a:t>Állampolgári kötelezettség</a:t>
            </a:r>
          </a:p>
          <a:p>
            <a:r>
              <a:rPr lang="hu-HU" b="1" dirty="0" smtClean="0"/>
              <a:t>Az elsősegély célja</a:t>
            </a:r>
            <a:r>
              <a:rPr lang="hu-HU" dirty="0" smtClean="0"/>
              <a:t>: az élet megmentése, a további egészségkárosodás megakadályozása, a gyógyulás elősegítése.</a:t>
            </a:r>
          </a:p>
          <a:p>
            <a:endParaRPr lang="hu-HU" dirty="0"/>
          </a:p>
        </p:txBody>
      </p:sp>
      <p:pic>
        <p:nvPicPr>
          <p:cNvPr id="8194" name="Picture 2" descr="D:\Dokumentumok\Alapítvány\images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476672"/>
            <a:ext cx="1956444" cy="1296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Elsősegélynyújtás II.</a:t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Fő alapelvek:</a:t>
            </a:r>
          </a:p>
          <a:p>
            <a:r>
              <a:rPr lang="hu-HU" dirty="0" smtClean="0"/>
              <a:t>- nyugalom</a:t>
            </a:r>
          </a:p>
          <a:p>
            <a:r>
              <a:rPr lang="hu-HU" dirty="0" smtClean="0"/>
              <a:t>- a bizalom megteremtése</a:t>
            </a:r>
          </a:p>
          <a:p>
            <a:r>
              <a:rPr lang="hu-HU" dirty="0" smtClean="0"/>
              <a:t>- határozottság</a:t>
            </a:r>
          </a:p>
          <a:p>
            <a:r>
              <a:rPr lang="hu-HU" dirty="0" smtClean="0"/>
              <a:t>- alapos helyzetfelmérés, a további veszély elhárítása, a saját épségének védelme</a:t>
            </a:r>
          </a:p>
          <a:p>
            <a:r>
              <a:rPr lang="hu-HU" dirty="0" smtClean="0"/>
              <a:t>- a fontossági sorrend betartásával a cselekvési sor megkezdése</a:t>
            </a:r>
          </a:p>
          <a:p>
            <a:r>
              <a:rPr lang="hu-HU" dirty="0" smtClean="0"/>
              <a:t>- </a:t>
            </a:r>
            <a:r>
              <a:rPr lang="hu-HU" dirty="0" err="1" smtClean="0"/>
              <a:t>sze</a:t>
            </a:r>
            <a:r>
              <a:rPr lang="hu-HU" dirty="0" smtClean="0"/>
              <a:t>. Mentőhívás, a sérült kórházba juttatása, addig a sérült mellett maradni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Elsősegélynyújtás III.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Az </a:t>
            </a:r>
            <a:r>
              <a:rPr lang="hu-HU" u="sng" dirty="0" smtClean="0"/>
              <a:t>élet- halál jelei</a:t>
            </a:r>
            <a:r>
              <a:rPr lang="hu-HU" dirty="0" smtClean="0"/>
              <a:t>:</a:t>
            </a:r>
          </a:p>
          <a:p>
            <a:r>
              <a:rPr lang="hu-HU" dirty="0" smtClean="0"/>
              <a:t>- légzés ellenőrzése</a:t>
            </a:r>
          </a:p>
          <a:p>
            <a:r>
              <a:rPr lang="hu-HU" dirty="0" smtClean="0"/>
              <a:t>- keringés ellenőrzése</a:t>
            </a:r>
          </a:p>
          <a:p>
            <a:r>
              <a:rPr lang="hu-HU" dirty="0" smtClean="0"/>
              <a:t>- (eszmélet ellenőrzése)</a:t>
            </a:r>
          </a:p>
          <a:p>
            <a:endParaRPr lang="hu-HU" dirty="0" smtClean="0"/>
          </a:p>
          <a:p>
            <a:r>
              <a:rPr lang="hu-HU" dirty="0" smtClean="0"/>
              <a:t>Bármelyik hiányzik, azonnali pótlása indokolt!</a:t>
            </a:r>
          </a:p>
          <a:p>
            <a:r>
              <a:rPr lang="hu-HU" dirty="0" smtClean="0"/>
              <a:t>Ezen tevékenység </a:t>
            </a:r>
            <a:r>
              <a:rPr lang="hu-HU" b="1" dirty="0" smtClean="0"/>
              <a:t>az újraélesztés</a:t>
            </a:r>
            <a:r>
              <a:rPr lang="hu-HU" dirty="0" smtClean="0"/>
              <a:t>.</a:t>
            </a:r>
          </a:p>
          <a:p>
            <a:r>
              <a:rPr lang="hu-HU" b="1" dirty="0" smtClean="0"/>
              <a:t>Klinikai halál</a:t>
            </a:r>
            <a:endParaRPr lang="hu-HU" dirty="0" smtClean="0"/>
          </a:p>
          <a:p>
            <a:r>
              <a:rPr lang="hu-HU" b="1" dirty="0" smtClean="0"/>
              <a:t>Biológiai halál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Elsősegélynyújtás IV.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Klinikai halál</a:t>
            </a:r>
            <a:r>
              <a:rPr lang="hu-HU" dirty="0" smtClean="0"/>
              <a:t>: a fenti életjelek hirtelen megszűnése – 4 perces szabály- remény van a sikeres újraélesztésre</a:t>
            </a:r>
          </a:p>
          <a:p>
            <a:r>
              <a:rPr lang="hu-HU" u="sng" dirty="0" smtClean="0"/>
              <a:t>Gyanújelei</a:t>
            </a:r>
            <a:r>
              <a:rPr lang="hu-HU" dirty="0" smtClean="0"/>
              <a:t>:</a:t>
            </a:r>
          </a:p>
          <a:p>
            <a:r>
              <a:rPr lang="hu-HU" dirty="0" smtClean="0"/>
              <a:t>- mozdulatlanság</a:t>
            </a:r>
          </a:p>
          <a:p>
            <a:r>
              <a:rPr lang="hu-HU" dirty="0" smtClean="0"/>
              <a:t>- rendellenes testhelyzet</a:t>
            </a:r>
          </a:p>
          <a:p>
            <a:r>
              <a:rPr lang="hu-HU" dirty="0" smtClean="0"/>
              <a:t>- tág pupillák</a:t>
            </a:r>
          </a:p>
          <a:p>
            <a:r>
              <a:rPr lang="hu-HU" dirty="0" smtClean="0"/>
              <a:t>- sápadtság, szederjesség</a:t>
            </a:r>
          </a:p>
          <a:p>
            <a:r>
              <a:rPr lang="hu-HU" dirty="0" smtClean="0"/>
              <a:t>- görcsroham</a:t>
            </a:r>
          </a:p>
          <a:p>
            <a:r>
              <a:rPr lang="hu-HU" dirty="0" smtClean="0"/>
              <a:t>- légáramlás nélküli </a:t>
            </a:r>
            <a:r>
              <a:rPr lang="hu-HU" dirty="0" err="1" smtClean="0"/>
              <a:t>légzőmozgások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Elsősegélynyújtás V.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b="1" dirty="0" smtClean="0"/>
              <a:t>Biológiai halál : </a:t>
            </a:r>
            <a:r>
              <a:rPr lang="hu-HU" dirty="0" smtClean="0"/>
              <a:t>4 perc után a klinikai halál átmegy biológiai halálba, nincs sem légzés, sem </a:t>
            </a:r>
            <a:r>
              <a:rPr lang="hu-HU" dirty="0" smtClean="0"/>
              <a:t>keringés</a:t>
            </a:r>
          </a:p>
          <a:p>
            <a:pPr>
              <a:buNone/>
            </a:pPr>
            <a:endParaRPr lang="hu-HU" dirty="0" smtClean="0"/>
          </a:p>
          <a:p>
            <a:r>
              <a:rPr lang="hu-HU" dirty="0" smtClean="0"/>
              <a:t>Itt már a sikeres újraélesztésnek kisebb az esélye</a:t>
            </a:r>
            <a:r>
              <a:rPr lang="hu-HU" dirty="0" smtClean="0"/>
              <a:t>.</a:t>
            </a:r>
          </a:p>
          <a:p>
            <a:pPr>
              <a:buNone/>
            </a:pPr>
            <a:endParaRPr lang="hu-HU" dirty="0" smtClean="0"/>
          </a:p>
          <a:p>
            <a:r>
              <a:rPr lang="hu-HU" dirty="0" smtClean="0"/>
              <a:t>Bizonytalanság esetén a halált klinikai halálnak kell tekinteni és meg kell kezdeni az újraélesztést.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Elsősegélynyújtás VI.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Az újraélesztés </a:t>
            </a:r>
            <a:r>
              <a:rPr lang="hu-HU" b="1" dirty="0" err="1" smtClean="0"/>
              <a:t>ABC-je</a:t>
            </a:r>
            <a:r>
              <a:rPr lang="hu-HU" b="1" dirty="0" smtClean="0"/>
              <a:t>: Á</a:t>
            </a:r>
            <a:r>
              <a:rPr lang="hu-HU" dirty="0" smtClean="0"/>
              <a:t>tjárható légút, </a:t>
            </a:r>
            <a:r>
              <a:rPr lang="hu-HU" b="1" dirty="0" err="1" smtClean="0"/>
              <a:t>B</a:t>
            </a:r>
            <a:r>
              <a:rPr lang="hu-HU" dirty="0" err="1" smtClean="0"/>
              <a:t>efúvásos</a:t>
            </a:r>
            <a:r>
              <a:rPr lang="hu-HU" dirty="0" smtClean="0"/>
              <a:t> lélegeztetés, </a:t>
            </a:r>
            <a:r>
              <a:rPr lang="hu-HU" b="1" dirty="0" err="1" smtClean="0"/>
              <a:t>C</a:t>
            </a:r>
            <a:r>
              <a:rPr lang="hu-HU" dirty="0" err="1" smtClean="0"/>
              <a:t>ompressio</a:t>
            </a:r>
            <a:r>
              <a:rPr lang="hu-HU" dirty="0" smtClean="0"/>
              <a:t> (a keringés helyreállítása)</a:t>
            </a:r>
          </a:p>
          <a:p>
            <a:r>
              <a:rPr lang="hu-HU" b="1" u="sng" dirty="0" smtClean="0"/>
              <a:t>A</a:t>
            </a:r>
            <a:r>
              <a:rPr lang="hu-HU" u="sng" dirty="0" smtClean="0"/>
              <a:t> : átjárható légút</a:t>
            </a:r>
          </a:p>
          <a:p>
            <a:r>
              <a:rPr lang="hu-HU" sz="3000" b="1" dirty="0" smtClean="0"/>
              <a:t>- </a:t>
            </a:r>
            <a:r>
              <a:rPr lang="hu-HU" sz="2200" b="1" dirty="0" smtClean="0"/>
              <a:t>a száj kitisztítása, a légúti akadály eltávolítása</a:t>
            </a:r>
          </a:p>
          <a:p>
            <a:r>
              <a:rPr lang="hu-HU" sz="2200" b="1" dirty="0" smtClean="0"/>
              <a:t>- az áll előemelése ( csecsemőknél a fej semleges helyzetbe hozásával)</a:t>
            </a:r>
          </a:p>
          <a:p>
            <a:r>
              <a:rPr lang="hu-HU" sz="2200" b="1" dirty="0" smtClean="0"/>
              <a:t>- A légzés ellenőrzése: a mellkas emelkedésének megfigyelése, a légzés zajainak hallgatása, a lehelet arcon való érzékelése- 5 másodperc</a:t>
            </a:r>
          </a:p>
          <a:p>
            <a:endParaRPr lang="hu-HU" dirty="0"/>
          </a:p>
        </p:txBody>
      </p:sp>
      <p:pic>
        <p:nvPicPr>
          <p:cNvPr id="4" name="Picture 2" descr="C:\Users\Dr. Pető Gabriella\Downloads\letöltés (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260648"/>
            <a:ext cx="1524000" cy="1571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Elsősegélynyújtás VII.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b="1" u="sng" dirty="0" smtClean="0"/>
              <a:t>B </a:t>
            </a:r>
            <a:r>
              <a:rPr lang="hu-HU" u="sng" dirty="0" smtClean="0"/>
              <a:t>– </a:t>
            </a:r>
            <a:r>
              <a:rPr lang="hu-HU" u="sng" dirty="0" err="1" smtClean="0"/>
              <a:t>befúvásos</a:t>
            </a:r>
            <a:r>
              <a:rPr lang="hu-HU" u="sng" dirty="0" smtClean="0"/>
              <a:t> lélegeztetés</a:t>
            </a:r>
          </a:p>
          <a:p>
            <a:r>
              <a:rPr lang="hu-HU" dirty="0" smtClean="0"/>
              <a:t>- szájból szájba ill. </a:t>
            </a:r>
            <a:r>
              <a:rPr lang="hu-HU" dirty="0" smtClean="0"/>
              <a:t>orrba</a:t>
            </a:r>
          </a:p>
          <a:p>
            <a:r>
              <a:rPr lang="hu-HU" dirty="0" smtClean="0"/>
              <a:t>- 5 befújással indítva</a:t>
            </a:r>
            <a:endParaRPr lang="hu-HU" dirty="0" smtClean="0"/>
          </a:p>
          <a:p>
            <a:r>
              <a:rPr lang="hu-HU" dirty="0" smtClean="0"/>
              <a:t>- ha nem lélegzik, de tapintható a pulzusa, azonnal megkezdeni- percenként 15-20 befújással- minden befújáskor ellenőrizni a hatékonyságot a fejünk oldalra fordításával</a:t>
            </a:r>
          </a:p>
          <a:p>
            <a:r>
              <a:rPr lang="hu-HU" dirty="0" smtClean="0"/>
              <a:t> ( mellkas emelkedik-e)</a:t>
            </a:r>
          </a:p>
          <a:p>
            <a:r>
              <a:rPr lang="hu-HU" dirty="0" smtClean="0"/>
              <a:t>Minden 10. belégzés után a pulzus ellenőrzése.</a:t>
            </a:r>
          </a:p>
          <a:p>
            <a:r>
              <a:rPr lang="hu-HU" dirty="0" smtClean="0"/>
              <a:t>Közben mentőhívás.</a:t>
            </a:r>
          </a:p>
          <a:p>
            <a:endParaRPr lang="hu-HU" dirty="0"/>
          </a:p>
        </p:txBody>
      </p:sp>
      <p:pic>
        <p:nvPicPr>
          <p:cNvPr id="4" name="Picture 3" descr="C:\Users\Dr. Pető Gabriella\Downloads\images (8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9707" y="1086619"/>
            <a:ext cx="2096510" cy="1550293"/>
          </a:xfrm>
          <a:prstGeom prst="rect">
            <a:avLst/>
          </a:prstGeom>
          <a:noFill/>
        </p:spPr>
      </p:pic>
      <p:pic>
        <p:nvPicPr>
          <p:cNvPr id="5" name="Picture 2" descr="C:\Users\Dr. Pető Gabriella\Downloads\images (7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5301208"/>
            <a:ext cx="1828800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Elsősegélynyújtás VIII.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A mentő tájékoztatása</a:t>
            </a:r>
            <a:r>
              <a:rPr lang="hu-HU" dirty="0" smtClean="0"/>
              <a:t>: 104</a:t>
            </a:r>
          </a:p>
          <a:p>
            <a:r>
              <a:rPr lang="hu-HU" dirty="0" smtClean="0"/>
              <a:t>- név, telefonszám, ahonnan telefonálunk a későbbi elérhetőségünk miatt</a:t>
            </a:r>
          </a:p>
          <a:p>
            <a:r>
              <a:rPr lang="hu-HU" dirty="0" smtClean="0"/>
              <a:t>- hol vagyunk –pontos cím</a:t>
            </a:r>
          </a:p>
          <a:p>
            <a:r>
              <a:rPr lang="hu-HU" dirty="0" smtClean="0"/>
              <a:t>- mi történt- a baleset fajtája, súlyossága</a:t>
            </a:r>
          </a:p>
          <a:p>
            <a:r>
              <a:rPr lang="hu-HU" dirty="0" smtClean="0"/>
              <a:t>- sérültek száma, és fontosnak ítélt adatai ( ha több is van)</a:t>
            </a:r>
          </a:p>
          <a:p>
            <a:r>
              <a:rPr lang="hu-HU" dirty="0" smtClean="0"/>
              <a:t>- tájékoztatás egyéb veszélyekről</a:t>
            </a:r>
          </a:p>
          <a:p>
            <a:r>
              <a:rPr lang="hu-HU" dirty="0" smtClean="0"/>
              <a:t>- laikus újraélesztést kezdtünk meg</a:t>
            </a:r>
            <a:endParaRPr lang="hu-HU" dirty="0"/>
          </a:p>
        </p:txBody>
      </p:sp>
      <p:pic>
        <p:nvPicPr>
          <p:cNvPr id="4" name="Picture 2" descr="C:\Users\Dr. Pető Gabriella\Download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437112"/>
            <a:ext cx="2095500" cy="2181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Elsősegélynyújtás IX.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u="sng" dirty="0" smtClean="0"/>
              <a:t>Azonnal be kell avatkozni a reanimáció </a:t>
            </a:r>
            <a:r>
              <a:rPr lang="hu-HU" u="sng" dirty="0" err="1" smtClean="0"/>
              <a:t>ABC-je</a:t>
            </a:r>
            <a:r>
              <a:rPr lang="hu-HU" u="sng" dirty="0" smtClean="0"/>
              <a:t> szerint</a:t>
            </a:r>
            <a:r>
              <a:rPr lang="hu-HU" dirty="0" smtClean="0"/>
              <a:t>:</a:t>
            </a:r>
          </a:p>
          <a:p>
            <a:r>
              <a:rPr lang="hu-HU" dirty="0" smtClean="0"/>
              <a:t>- Nem látható </a:t>
            </a:r>
            <a:r>
              <a:rPr lang="hu-HU" dirty="0" err="1" smtClean="0"/>
              <a:t>mellkasmozgás</a:t>
            </a:r>
            <a:endParaRPr lang="hu-HU" dirty="0" smtClean="0"/>
          </a:p>
          <a:p>
            <a:r>
              <a:rPr lang="hu-HU" dirty="0" smtClean="0"/>
              <a:t>- A gyermek „harcol” a légvételért</a:t>
            </a:r>
          </a:p>
          <a:p>
            <a:r>
              <a:rPr lang="hu-HU" dirty="0" smtClean="0"/>
              <a:t>- A légzés szapora, vagy gyér</a:t>
            </a:r>
          </a:p>
          <a:p>
            <a:r>
              <a:rPr lang="hu-HU" dirty="0" smtClean="0"/>
              <a:t>- Zihálás vagy sípolás hallható</a:t>
            </a:r>
          </a:p>
          <a:p>
            <a:r>
              <a:rPr lang="hu-HU" dirty="0" smtClean="0"/>
              <a:t>Először a légzés áll le, majd a keringés.</a:t>
            </a:r>
          </a:p>
          <a:p>
            <a:r>
              <a:rPr lang="hu-HU" dirty="0" smtClean="0"/>
              <a:t>Ha nincs pulzus, </a:t>
            </a:r>
            <a:r>
              <a:rPr lang="hu-HU" dirty="0" err="1" smtClean="0"/>
              <a:t>mellkaskompresszió</a:t>
            </a:r>
            <a:r>
              <a:rPr lang="hu-HU" dirty="0" smtClean="0"/>
              <a:t> elkezdése azonnal!</a:t>
            </a:r>
          </a:p>
          <a:p>
            <a:r>
              <a:rPr lang="hu-HU" dirty="0" smtClean="0"/>
              <a:t>Az újraélesztést gyermekeknél mindig 5 befújással kezdjük.</a:t>
            </a:r>
          </a:p>
          <a:p>
            <a:endParaRPr lang="hu-HU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2771800" y="5877272"/>
          <a:ext cx="3582987" cy="685800"/>
        </p:xfrm>
        <a:graphic>
          <a:graphicData uri="http://schemas.openxmlformats.org/presentationml/2006/ole">
            <p:oleObj spid="_x0000_s4098" name="Csomagoló programhéj-objektum" showAsIcon="1" r:id="rId3" imgW="3582360" imgH="68580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Elsősegélynyújtás X.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sz="2800" b="1" dirty="0" smtClean="0"/>
              <a:t>C- </a:t>
            </a:r>
            <a:r>
              <a:rPr lang="hu-HU" sz="2800" b="1" dirty="0" err="1" smtClean="0"/>
              <a:t>mellkaskompresszió</a:t>
            </a:r>
            <a:endParaRPr lang="hu-HU" sz="2800" b="1" dirty="0" smtClean="0"/>
          </a:p>
          <a:p>
            <a:r>
              <a:rPr lang="hu-HU" dirty="0" smtClean="0"/>
              <a:t>A szegycsont alsó harmadánál, a tenyér alsó élével, a karokat egyenesen lenyomva- kemény alapon kivitelezhető</a:t>
            </a:r>
          </a:p>
          <a:p>
            <a:r>
              <a:rPr lang="hu-HU" dirty="0" smtClean="0"/>
              <a:t>Csecsemőknél 2 kezes </a:t>
            </a:r>
            <a:r>
              <a:rPr lang="hu-HU" dirty="0" smtClean="0"/>
              <a:t>módszer (</a:t>
            </a:r>
            <a:r>
              <a:rPr lang="hu-HU" dirty="0" smtClean="0"/>
              <a:t>körbeöleléses) </a:t>
            </a:r>
            <a:r>
              <a:rPr lang="hu-HU" dirty="0" smtClean="0"/>
              <a:t>vagy 2 ujjal a bordaívek találkozásától 1 ujjnyira az áll felé- mellkasi kompresszió</a:t>
            </a:r>
            <a:r>
              <a:rPr lang="hu-HU" dirty="0" smtClean="0"/>
              <a:t>.</a:t>
            </a:r>
          </a:p>
          <a:p>
            <a:r>
              <a:rPr lang="hu-HU" dirty="0" smtClean="0"/>
              <a:t>Arány: 15 kompresszió, 2 befújás (100/perc frekvenciát elérni</a:t>
            </a:r>
            <a:r>
              <a:rPr lang="hu-HU" dirty="0" smtClean="0"/>
              <a:t>)- </a:t>
            </a:r>
          </a:p>
          <a:p>
            <a:r>
              <a:rPr lang="hu-HU" dirty="0" smtClean="0"/>
              <a:t>LAIKUSOKNAK 30:2</a:t>
            </a:r>
            <a:endParaRPr lang="hu-HU" dirty="0" smtClean="0"/>
          </a:p>
          <a:p>
            <a:endParaRPr lang="hu-HU" dirty="0"/>
          </a:p>
        </p:txBody>
      </p:sp>
      <p:pic>
        <p:nvPicPr>
          <p:cNvPr id="4" name="Picture 2" descr="C:\Users\Dr. Pető Gabriella\Downloads\letöltés (6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5066834"/>
            <a:ext cx="2106935" cy="1578168"/>
          </a:xfrm>
          <a:prstGeom prst="rect">
            <a:avLst/>
          </a:prstGeom>
          <a:noFill/>
        </p:spPr>
      </p:pic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395536" y="5805264"/>
          <a:ext cx="3695700" cy="685800"/>
        </p:xfrm>
        <a:graphic>
          <a:graphicData uri="http://schemas.openxmlformats.org/presentationml/2006/ole">
            <p:oleObj spid="_x0000_s3074" name="Csomagoló programhéj-objektum" showAsIcon="1" r:id="rId4" imgW="3696480" imgH="68580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 b="1" dirty="0" smtClean="0"/>
              <a:t>Idegentestek </a:t>
            </a:r>
            <a:r>
              <a:rPr lang="hu-HU" sz="2400" b="1" dirty="0" smtClean="0">
                <a:latin typeface="+mn-lt"/>
              </a:rPr>
              <a:t>A LÉGUTAKBAN</a:t>
            </a:r>
            <a:endParaRPr lang="hu-HU" sz="2400" b="1" dirty="0"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b="1" dirty="0" smtClean="0"/>
              <a:t>Mindent képesek </a:t>
            </a:r>
            <a:r>
              <a:rPr lang="hu-HU" b="1" dirty="0" smtClean="0"/>
              <a:t>le-és félrenyelni!!!</a:t>
            </a:r>
            <a:endParaRPr lang="hu-HU" b="1" dirty="0" smtClean="0"/>
          </a:p>
          <a:p>
            <a:r>
              <a:rPr lang="hu-HU" b="1" dirty="0" smtClean="0"/>
              <a:t>Idegentestek </a:t>
            </a:r>
            <a:r>
              <a:rPr lang="hu-HU" b="1" dirty="0" smtClean="0"/>
              <a:t>eltávolítása- köhögésre biztatni, ha </a:t>
            </a:r>
            <a:r>
              <a:rPr lang="hu-HU" b="1" dirty="0" err="1" smtClean="0"/>
              <a:t>ineffektív</a:t>
            </a:r>
            <a:r>
              <a:rPr lang="hu-HU" b="1" dirty="0" smtClean="0"/>
              <a:t> vagy nincs: 5 befújás</a:t>
            </a:r>
          </a:p>
          <a:p>
            <a:endParaRPr lang="hu-HU" b="1" dirty="0" smtClean="0"/>
          </a:p>
          <a:p>
            <a:r>
              <a:rPr lang="hu-HU" i="1" dirty="0" smtClean="0"/>
              <a:t>Csecsemő:</a:t>
            </a:r>
            <a:r>
              <a:rPr lang="hu-HU" dirty="0" smtClean="0"/>
              <a:t> 5 lapocka közé mért ütés, majd a hátára fordítva 5 mellkasi kompresszió a szegycsont alsó harmadánál, </a:t>
            </a:r>
            <a:r>
              <a:rPr lang="hu-HU" dirty="0" err="1" smtClean="0"/>
              <a:t>sze</a:t>
            </a:r>
            <a:r>
              <a:rPr lang="hu-HU" dirty="0" smtClean="0"/>
              <a:t>. ismételni, ha hatástalan lélegeztetést </a:t>
            </a:r>
            <a:r>
              <a:rPr lang="hu-HU" dirty="0" smtClean="0"/>
              <a:t>kezdeni</a:t>
            </a:r>
          </a:p>
          <a:p>
            <a:endParaRPr lang="hu-HU" dirty="0" smtClean="0"/>
          </a:p>
          <a:p>
            <a:r>
              <a:rPr lang="hu-HU" i="1" dirty="0" smtClean="0"/>
              <a:t>Gyermek:</a:t>
            </a:r>
            <a:r>
              <a:rPr lang="hu-HU" dirty="0" smtClean="0"/>
              <a:t> Heimlich-féle műfogás</a:t>
            </a:r>
          </a:p>
          <a:p>
            <a:endParaRPr lang="hu-HU" sz="2800" b="1" dirty="0" smtClean="0"/>
          </a:p>
          <a:p>
            <a:endParaRPr lang="hu-HU" dirty="0"/>
          </a:p>
        </p:txBody>
      </p:sp>
      <p:pic>
        <p:nvPicPr>
          <p:cNvPr id="4" name="Picture 2" descr="C:\Users\Dr. Pető Gabriella\Downloads\images (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9549" y="4711402"/>
            <a:ext cx="2428875" cy="18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800" b="1" dirty="0" smtClean="0"/>
              <a:t>Idegentestek</a:t>
            </a:r>
            <a:r>
              <a:rPr lang="hu-HU" dirty="0" smtClean="0"/>
              <a:t> </a:t>
            </a:r>
            <a:r>
              <a:rPr lang="hu-HU" dirty="0" err="1" smtClean="0"/>
              <a:t>ii</a:t>
            </a:r>
            <a:r>
              <a:rPr lang="hu-HU" dirty="0" smtClean="0"/>
              <a:t>.</a:t>
            </a:r>
            <a:endParaRPr lang="hu-HU" dirty="0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564904"/>
            <a:ext cx="3240360" cy="2227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1" name="Picture 3" descr="D:\Dokumentumok\Orvosi és Stadi\imag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1484784"/>
            <a:ext cx="3456384" cy="3096344"/>
          </a:xfrm>
          <a:prstGeom prst="rect">
            <a:avLst/>
          </a:prstGeom>
          <a:noFill/>
        </p:spPr>
      </p:pic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2195736" y="5589240"/>
          <a:ext cx="5094288" cy="685800"/>
        </p:xfrm>
        <a:graphic>
          <a:graphicData uri="http://schemas.openxmlformats.org/presentationml/2006/ole">
            <p:oleObj spid="_x0000_s27652" name="Csomagoló programhéj-objektum" showAsIcon="1" r:id="rId5" imgW="5093640" imgH="685800" progId="Package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 Vérzések és ellátásuk</a:t>
            </a:r>
            <a:br>
              <a:rPr lang="hu-HU" b="1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b="1" dirty="0" smtClean="0"/>
              <a:t>Vérzés: </a:t>
            </a:r>
            <a:r>
              <a:rPr lang="hu-HU" dirty="0" smtClean="0"/>
              <a:t>külső hatásra az ér falának sérülése, melynek következtében vér kerül az érpályákon kívülre</a:t>
            </a:r>
          </a:p>
          <a:p>
            <a:r>
              <a:rPr lang="hu-HU" b="1" dirty="0" smtClean="0"/>
              <a:t>Vérzéstípusok:</a:t>
            </a:r>
          </a:p>
          <a:p>
            <a:r>
              <a:rPr lang="hu-HU" b="1" dirty="0" smtClean="0"/>
              <a:t>- artériás, vénás, hajszáleres</a:t>
            </a:r>
          </a:p>
          <a:p>
            <a:r>
              <a:rPr lang="hu-HU" b="1" dirty="0" smtClean="0"/>
              <a:t>Teendők vérzésnél:</a:t>
            </a:r>
          </a:p>
          <a:p>
            <a:r>
              <a:rPr lang="hu-HU" b="1" dirty="0" smtClean="0"/>
              <a:t>- </a:t>
            </a:r>
            <a:r>
              <a:rPr lang="hu-HU" dirty="0" smtClean="0"/>
              <a:t>a vérveszteség csökkentése, a sérült testrész megemelésével, a sérült lefektetése</a:t>
            </a:r>
          </a:p>
          <a:p>
            <a:r>
              <a:rPr lang="hu-HU" b="1" dirty="0" smtClean="0"/>
              <a:t>- </a:t>
            </a:r>
            <a:r>
              <a:rPr lang="hu-HU" dirty="0" smtClean="0"/>
              <a:t>vérzéscsillapítás: artériás- szorító kötéssel, lehetőleg a sérülés környékén lévő nagyér leszorításával ( felső- alsó végtag artériáinál) , nyomó kötéssel a seb összenyomása, ezáltal az ér </a:t>
            </a:r>
            <a:r>
              <a:rPr lang="hu-HU" dirty="0" err="1" smtClean="0"/>
              <a:t>szájadéka</a:t>
            </a:r>
            <a:r>
              <a:rPr lang="hu-HU" dirty="0" smtClean="0"/>
              <a:t> is összenyomódik</a:t>
            </a:r>
          </a:p>
          <a:p>
            <a:r>
              <a:rPr lang="hu-HU" b="1" dirty="0" smtClean="0"/>
              <a:t>- </a:t>
            </a:r>
            <a:r>
              <a:rPr lang="hu-HU" dirty="0" smtClean="0"/>
              <a:t>steril fedőkötés, erre tömött rugalmatlan pólya, szoros rögzítéssel</a:t>
            </a:r>
            <a:endParaRPr lang="hu-HU" b="1" dirty="0" smtClean="0"/>
          </a:p>
          <a:p>
            <a:endParaRPr lang="hu-HU" dirty="0"/>
          </a:p>
        </p:txBody>
      </p:sp>
      <p:pic>
        <p:nvPicPr>
          <p:cNvPr id="5" name="Picture 2" descr="C:\Users\Dr. Pető Gabriella\Downloads\images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62310" y="2060848"/>
            <a:ext cx="1558770" cy="2078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b="1" dirty="0" smtClean="0"/>
              <a:t>Vérzések és ellátásuk II</a:t>
            </a:r>
            <a:r>
              <a:rPr lang="hu-HU" b="1" dirty="0" smtClean="0"/>
              <a:t>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Ha a kötés átvérzett, nem cseréljük, csak egy újabb réteget teszünk rá.</a:t>
            </a:r>
          </a:p>
          <a:p>
            <a:r>
              <a:rPr lang="hu-HU" b="1" dirty="0" smtClean="0"/>
              <a:t>Belső vérzés- </a:t>
            </a:r>
            <a:r>
              <a:rPr lang="hu-HU" dirty="0" smtClean="0"/>
              <a:t>a sérülés jellege és a beteg állapota miatt feltételezhetően belső sérülése van, súlyos, lappangóan nagy mennyiségű vérveszteséggel jár, mely kifelé nem látható( hasüreg, mellüreg), hamar </a:t>
            </a:r>
            <a:r>
              <a:rPr lang="hu-HU" dirty="0" err="1" smtClean="0"/>
              <a:t>shockos</a:t>
            </a:r>
            <a:r>
              <a:rPr lang="hu-HU" dirty="0" smtClean="0"/>
              <a:t> lesz, életveszély! Mindezt a félelem és a fájdalom súlyosbíthatja.</a:t>
            </a:r>
          </a:p>
          <a:p>
            <a:r>
              <a:rPr lang="hu-HU" b="1" dirty="0" smtClean="0"/>
              <a:t>Teendők gyanú esetén: </a:t>
            </a:r>
            <a:r>
              <a:rPr lang="hu-HU" dirty="0" smtClean="0"/>
              <a:t>a beteg lefektetése, a lábai megemelése- ezáltal az életfontos szervek keringése fennmarad</a:t>
            </a:r>
            <a:endParaRPr lang="hu-HU" b="1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b="1" dirty="0" smtClean="0"/>
              <a:t>Vérzések és ellátásuk III</a:t>
            </a:r>
            <a:r>
              <a:rPr lang="hu-HU" b="1" dirty="0" smtClean="0"/>
              <a:t>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Seb fogalma</a:t>
            </a:r>
            <a:r>
              <a:rPr lang="hu-HU" dirty="0" smtClean="0"/>
              <a:t>: a </a:t>
            </a:r>
            <a:r>
              <a:rPr lang="hu-HU" dirty="0" err="1" smtClean="0"/>
              <a:t>kültakaró</a:t>
            </a:r>
            <a:r>
              <a:rPr lang="hu-HU" dirty="0" smtClean="0"/>
              <a:t> folytonossági hiánya</a:t>
            </a:r>
          </a:p>
          <a:p>
            <a:r>
              <a:rPr lang="hu-HU" b="1" dirty="0" smtClean="0"/>
              <a:t>Sebek fajtái</a:t>
            </a:r>
            <a:r>
              <a:rPr lang="hu-HU" dirty="0" smtClean="0"/>
              <a:t>: </a:t>
            </a:r>
            <a:r>
              <a:rPr lang="hu-HU" u="sng" dirty="0" smtClean="0"/>
              <a:t>vágott</a:t>
            </a:r>
            <a:r>
              <a:rPr lang="hu-HU" dirty="0" smtClean="0"/>
              <a:t>, roncsolt, </a:t>
            </a:r>
            <a:r>
              <a:rPr lang="hu-HU" u="sng" dirty="0" smtClean="0"/>
              <a:t>zúzott</a:t>
            </a:r>
            <a:r>
              <a:rPr lang="hu-HU" dirty="0" smtClean="0"/>
              <a:t>, harapott, lőtt, </a:t>
            </a:r>
            <a:r>
              <a:rPr lang="hu-HU" u="sng" dirty="0" smtClean="0"/>
              <a:t>szúrt</a:t>
            </a:r>
            <a:r>
              <a:rPr lang="hu-HU" dirty="0" smtClean="0"/>
              <a:t>, csonkolásos</a:t>
            </a:r>
            <a:r>
              <a:rPr lang="hu-HU" u="sng" dirty="0" smtClean="0"/>
              <a:t>, horzsolt</a:t>
            </a:r>
            <a:r>
              <a:rPr lang="hu-HU" dirty="0" smtClean="0"/>
              <a:t> </a:t>
            </a:r>
          </a:p>
          <a:p>
            <a:r>
              <a:rPr lang="hu-HU" dirty="0" smtClean="0"/>
              <a:t>Fontos a vérveszteség csökkentése és a fertőzések megelőzése.</a:t>
            </a:r>
          </a:p>
          <a:p>
            <a:r>
              <a:rPr lang="hu-HU" u="sng" dirty="0" smtClean="0"/>
              <a:t>Kötözéshez használt anyagok:</a:t>
            </a:r>
            <a:r>
              <a:rPr lang="hu-HU" dirty="0" smtClean="0"/>
              <a:t> </a:t>
            </a:r>
          </a:p>
          <a:p>
            <a:r>
              <a:rPr lang="hu-HU" dirty="0" smtClean="0"/>
              <a:t>- steril gézlap ( mull lap)</a:t>
            </a:r>
          </a:p>
          <a:p>
            <a:r>
              <a:rPr lang="hu-HU" dirty="0" smtClean="0"/>
              <a:t>- steril gyorskötöző pólya</a:t>
            </a:r>
          </a:p>
          <a:p>
            <a:r>
              <a:rPr lang="hu-HU" dirty="0" smtClean="0"/>
              <a:t>- sebtapasz</a:t>
            </a:r>
          </a:p>
          <a:p>
            <a:r>
              <a:rPr lang="hu-HU" dirty="0" smtClean="0"/>
              <a:t>- fertőtlenítő ( </a:t>
            </a:r>
            <a:r>
              <a:rPr lang="hu-HU" dirty="0" err="1" smtClean="0"/>
              <a:t>Betadine</a:t>
            </a:r>
            <a:r>
              <a:rPr lang="hu-HU" dirty="0" smtClean="0"/>
              <a:t>)- </a:t>
            </a:r>
            <a:r>
              <a:rPr lang="hu-HU" dirty="0" err="1" smtClean="0"/>
              <a:t>jódérzékenyeknek</a:t>
            </a:r>
            <a:r>
              <a:rPr lang="hu-HU" dirty="0" smtClean="0"/>
              <a:t> nem</a:t>
            </a:r>
          </a:p>
          <a:p>
            <a:endParaRPr lang="hu-HU" dirty="0"/>
          </a:p>
        </p:txBody>
      </p:sp>
      <p:pic>
        <p:nvPicPr>
          <p:cNvPr id="2052" name="Picture 4" descr="D:\Dokumentumok\Alapítvány\images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3429000"/>
            <a:ext cx="2419350" cy="1895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b="1" dirty="0" smtClean="0"/>
              <a:t>Vérzések és ellátásuk IV.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b="1" dirty="0" smtClean="0"/>
              <a:t>A sebkötözés általános szabályai</a:t>
            </a:r>
            <a:r>
              <a:rPr lang="hu-HU" dirty="0" smtClean="0"/>
              <a:t>: </a:t>
            </a:r>
          </a:p>
          <a:p>
            <a:endParaRPr lang="hu-HU" dirty="0" smtClean="0"/>
          </a:p>
          <a:p>
            <a:r>
              <a:rPr lang="hu-HU" dirty="0" smtClean="0"/>
              <a:t>- A sebet fedő kötésnek a seben mindig túl kell érnie.</a:t>
            </a:r>
          </a:p>
          <a:p>
            <a:r>
              <a:rPr lang="hu-HU" dirty="0" smtClean="0"/>
              <a:t>- A sebet fedő géz sebbel érintkező felszíne maradjon mindig steril.</a:t>
            </a:r>
          </a:p>
          <a:p>
            <a:r>
              <a:rPr lang="hu-HU" dirty="0" smtClean="0"/>
              <a:t>- Ne érjen kézzel a géz steril felszínéhez, a kötés ne csúszkáljon, erősítse meg.</a:t>
            </a:r>
          </a:p>
          <a:p>
            <a:r>
              <a:rPr lang="hu-HU" dirty="0" smtClean="0"/>
              <a:t>- Ha a vér átüt a gézen, ne cserélje le, hanem egy új fedőkötést helyezzen rá.</a:t>
            </a:r>
          </a:p>
          <a:p>
            <a:r>
              <a:rPr lang="hu-HU" dirty="0" smtClean="0"/>
              <a:t>- Alapos kézmosás, egyszer használatos kesztyű alkalmazása.</a:t>
            </a:r>
          </a:p>
          <a:p>
            <a:r>
              <a:rPr lang="hu-HU" dirty="0" smtClean="0"/>
              <a:t>- Ne beszéljen, tüsszentsen a seb felett.</a:t>
            </a:r>
          </a:p>
          <a:p>
            <a:r>
              <a:rPr lang="hu-HU" dirty="0" smtClean="0"/>
              <a:t>- Ha nincs kéznél steril gézlap, használhat tiszta nem bolyhos anyagot a kötéshez.</a:t>
            </a:r>
          </a:p>
          <a:p>
            <a:r>
              <a:rPr lang="hu-HU" dirty="0" smtClean="0"/>
              <a:t>- Kötözés után azonnal ellenőrizze, hogy a kötés nem túl szoros-e. 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Szájsérülések - Fogas kérdések!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hu-HU" b="1" dirty="0"/>
              <a:t>A tejfogak sérülései</a:t>
            </a:r>
          </a:p>
          <a:p>
            <a:r>
              <a:rPr lang="hu-HU" dirty="0"/>
              <a:t>A tejfogak sérülése többnyire törés, de még gyakoribb a fog valamilyen irányú kimozdulása. Ennek legfőbb veszélye a maradó fogcsíra károsodása lehet. Fontos, hogy az elmozdult fogat (főleg ha az befelé, ínybe nyomódott) semmiképpen se próbáljuk meg a helyére nyomni, mert ezzel még nagyobb kárt tudunk okozni, hanem azonnal fogászatra kell vinni a gyermeket, szakember segítségét kell kérni</a:t>
            </a:r>
            <a:r>
              <a:rPr lang="hu-HU" dirty="0" smtClean="0"/>
              <a:t>. </a:t>
            </a:r>
          </a:p>
          <a:p>
            <a:r>
              <a:rPr lang="hu-HU" b="1" dirty="0" smtClean="0"/>
              <a:t>Cél</a:t>
            </a:r>
            <a:r>
              <a:rPr lang="hu-HU" dirty="0" smtClean="0"/>
              <a:t>: </a:t>
            </a:r>
            <a:r>
              <a:rPr lang="hu-HU" dirty="0"/>
              <a:t>a maradó csíra </a:t>
            </a:r>
            <a:r>
              <a:rPr lang="hu-HU" dirty="0" smtClean="0"/>
              <a:t>védelme</a:t>
            </a:r>
          </a:p>
          <a:p>
            <a:r>
              <a:rPr lang="hu-HU" dirty="0"/>
              <a:t>Nagy esély van </a:t>
            </a:r>
            <a:r>
              <a:rPr lang="hu-HU" dirty="0" smtClean="0"/>
              <a:t>rá, </a:t>
            </a:r>
            <a:r>
              <a:rPr lang="hu-HU" dirty="0"/>
              <a:t>hogy a benyomódott fog néhány hónapon belül magától helyére </a:t>
            </a:r>
            <a:r>
              <a:rPr lang="hu-HU" dirty="0" smtClean="0"/>
              <a:t>illeszkedik- néhány napig pépes étrend javasolt</a:t>
            </a:r>
            <a:endParaRPr lang="hu-HU" dirty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A maradó fogak sérülései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endParaRPr lang="hu-HU" sz="2400" dirty="0" smtClean="0"/>
          </a:p>
          <a:p>
            <a:r>
              <a:rPr lang="hu-HU" sz="2400" dirty="0" smtClean="0"/>
              <a:t>A </a:t>
            </a:r>
            <a:r>
              <a:rPr lang="hu-HU" sz="2400" dirty="0"/>
              <a:t>maradó fogak sérülésénél – a tejfogakkal ellentétben – a </a:t>
            </a:r>
            <a:r>
              <a:rPr lang="hu-HU" sz="2400" b="1" dirty="0"/>
              <a:t>fogak törése </a:t>
            </a:r>
            <a:endParaRPr lang="hu-HU" sz="2400" b="1" dirty="0" smtClean="0"/>
          </a:p>
          <a:p>
            <a:r>
              <a:rPr lang="hu-HU" sz="2400" dirty="0" smtClean="0"/>
              <a:t>vezet</a:t>
            </a:r>
            <a:r>
              <a:rPr lang="hu-HU" sz="2400" dirty="0"/>
              <a:t>, de itt is előfordulhat a </a:t>
            </a:r>
            <a:r>
              <a:rPr lang="hu-HU" sz="2400" b="1" dirty="0"/>
              <a:t>fog részleges, vagy teljes kimozdulása. </a:t>
            </a:r>
            <a:r>
              <a:rPr lang="hu-HU" sz="2400" dirty="0"/>
              <a:t>Súlyosabb esetben a csontszövet és a lágyrészek is károsodhatnak.</a:t>
            </a:r>
          </a:p>
          <a:p>
            <a:r>
              <a:rPr lang="hu-HU" sz="2400" b="1" dirty="0"/>
              <a:t>Mi a teendő ilyenkor? </a:t>
            </a:r>
            <a:r>
              <a:rPr lang="hu-HU" sz="2400" dirty="0"/>
              <a:t>A tört darabot, vagy az egész fogat be kell hozni minél hamarabb a fogászatra, mégpedig úgy, hogy nyálban, tejben (végső esetben a beteg saját szájában, persze vigyázva le ne nyelje) tartjuk addig is, még ha piszkos is!</a:t>
            </a:r>
          </a:p>
          <a:p>
            <a:r>
              <a:rPr lang="hu-HU" sz="2400" b="1" dirty="0"/>
              <a:t>Mi az, ami tilos ilyenkor? </a:t>
            </a:r>
            <a:r>
              <a:rPr lang="hu-HU" sz="2400" dirty="0"/>
              <a:t>Lemosni, lesikálni, szárazon zsebkendőbe, vagy dobozba tenni és kézzel a foggyökeret megfogni. Csapvízben, vagy alkoholban sem szabad tartani. Így van csak esély arra, hogy a kimozdult fog –esetleg még életben is tartva- visszahelyezhető a fogágyba</a:t>
            </a:r>
            <a:r>
              <a:rPr lang="hu-HU" sz="2400" dirty="0" smtClean="0"/>
              <a:t>.</a:t>
            </a:r>
          </a:p>
          <a:p>
            <a:r>
              <a:rPr lang="hu-HU" sz="2400" dirty="0" smtClean="0"/>
              <a:t> </a:t>
            </a:r>
            <a:r>
              <a:rPr lang="hu-HU" sz="2400" dirty="0"/>
              <a:t>A csak részlegesen elmozdult fogat sínezéssel, illetve fogszabályozási eszközökkel gyógyíthatjuk. A korona töréseit a fogfejlődés befejezéséig úgynevezett </a:t>
            </a:r>
            <a:r>
              <a:rPr lang="hu-HU" sz="2400" dirty="0" err="1"/>
              <a:t>gyógykoronával</a:t>
            </a:r>
            <a:r>
              <a:rPr lang="hu-HU" sz="2400" dirty="0"/>
              <a:t> védjük, majd pedig tömőanyaggal, vagy végleges koronával pótolható a hiányzó rész.</a:t>
            </a:r>
          </a:p>
          <a:p>
            <a:endParaRPr lang="hu-HU" sz="2400" dirty="0"/>
          </a:p>
        </p:txBody>
      </p:sp>
      <p:pic>
        <p:nvPicPr>
          <p:cNvPr id="1026" name="Picture 2" descr="D:\Dokumentumok\Alapítvány\images (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188640"/>
            <a:ext cx="1524000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Ínysérülések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dirty="0" smtClean="0"/>
              <a:t>Ha </a:t>
            </a:r>
            <a:r>
              <a:rPr lang="hu-HU" dirty="0"/>
              <a:t>lágyrész sérülés is van, </a:t>
            </a:r>
            <a:r>
              <a:rPr lang="hu-HU" b="1" dirty="0"/>
              <a:t>vérzéscsillapítás</a:t>
            </a:r>
            <a:r>
              <a:rPr lang="hu-HU" dirty="0"/>
              <a:t>t kell végezni, és </a:t>
            </a:r>
            <a:r>
              <a:rPr lang="hu-HU" u="sng" dirty="0"/>
              <a:t>MIELŐBB szakrendelőbe vinni </a:t>
            </a:r>
            <a:r>
              <a:rPr lang="hu-HU" dirty="0"/>
              <a:t>a gyereket, mert a lágyrészek úgynevezett elsődleges összevarrása csak néhány órán belül történhet meg, utána a fertőzés veszélye sokkal nagyobb.</a:t>
            </a:r>
          </a:p>
          <a:p>
            <a:r>
              <a:rPr lang="hu-HU" dirty="0"/>
              <a:t>Általában ebben az esetben tetanusz injekciót is kap a </a:t>
            </a:r>
            <a:r>
              <a:rPr lang="hu-HU" dirty="0" smtClean="0"/>
              <a:t>gyermek . </a:t>
            </a:r>
          </a:p>
          <a:p>
            <a:r>
              <a:rPr lang="hu-HU" dirty="0" smtClean="0"/>
              <a:t>- </a:t>
            </a:r>
            <a:r>
              <a:rPr lang="hu-HU" i="1" dirty="0" smtClean="0"/>
              <a:t>ha nem kapott 5 éven belül ill. ha nem esedékes kötelező </a:t>
            </a:r>
            <a:r>
              <a:rPr lang="hu-HU" i="1" dirty="0" err="1" smtClean="0"/>
              <a:t>DiPerTe</a:t>
            </a:r>
            <a:r>
              <a:rPr lang="hu-HU" i="1" dirty="0" smtClean="0"/>
              <a:t> jellegű oltás… </a:t>
            </a:r>
          </a:p>
          <a:p>
            <a:r>
              <a:rPr lang="hu-HU" dirty="0" smtClean="0"/>
              <a:t>Nagyon </a:t>
            </a:r>
            <a:r>
              <a:rPr lang="hu-HU" dirty="0"/>
              <a:t>oda kell figyelni, hogy a sérülés során a gyermek fejét nem érte e trauma, vagy nem volt-e eszméletvesztése, erről a kezelőorvost tájékoztatni kell.</a:t>
            </a:r>
          </a:p>
          <a:p>
            <a:pPr>
              <a:buNone/>
            </a:pPr>
            <a:r>
              <a:rPr lang="hu-HU" dirty="0"/>
              <a:t> </a:t>
            </a:r>
          </a:p>
          <a:p>
            <a:r>
              <a:rPr lang="hu-HU" b="1" dirty="0"/>
              <a:t>Összefoglalva </a:t>
            </a:r>
            <a:r>
              <a:rPr lang="hu-HU" dirty="0"/>
              <a:t>a legfontosabb tényező mindig a baleset és az ellátás közt eltelt idő, hisz a fog megmentésének sikere ezzel arányos. Ezért a sérült fogú gyermeket azonnal szakorvoshoz kell vinni, lehetőleg a foggal, vagy fogdarabbal együtt.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Stabil oldalfekvő helyzet</a:t>
            </a:r>
            <a:endParaRPr lang="hu-HU" dirty="0"/>
          </a:p>
        </p:txBody>
      </p:sp>
      <p:pic>
        <p:nvPicPr>
          <p:cNvPr id="4" name="Picture 2" descr="C:\Users\Dr. Pető Gabriella\Downloads\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52624" y="2348880"/>
            <a:ext cx="5139655" cy="28882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Törések, rándulások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 smtClean="0"/>
              <a:t>Ha a sérülés mozgáskorlátozottsággal, ill. képtelenséggel jár, fájdalommal kísérve, valamint ha a csont felett gyenge érintés is fájdalmat idéz elő- </a:t>
            </a:r>
            <a:r>
              <a:rPr lang="hu-HU" b="1" u="sng" dirty="0" smtClean="0"/>
              <a:t>csonttörés gyanúja </a:t>
            </a:r>
            <a:r>
              <a:rPr lang="hu-HU" dirty="0" smtClean="0"/>
              <a:t>áll fenn.</a:t>
            </a:r>
          </a:p>
          <a:p>
            <a:r>
              <a:rPr lang="hu-HU" b="1" u="sng" dirty="0" smtClean="0"/>
              <a:t>Teendők</a:t>
            </a:r>
            <a:r>
              <a:rPr lang="hu-HU" u="sng" dirty="0" smtClean="0"/>
              <a:t>:</a:t>
            </a:r>
            <a:r>
              <a:rPr lang="hu-HU" dirty="0" smtClean="0"/>
              <a:t> </a:t>
            </a:r>
          </a:p>
          <a:p>
            <a:r>
              <a:rPr lang="hu-HU" dirty="0" smtClean="0"/>
              <a:t>- A sérült testrész nyugalomba helyezése, a további mozgatás megakadályozása- sínezéssel</a:t>
            </a:r>
          </a:p>
          <a:p>
            <a:r>
              <a:rPr lang="hu-HU" dirty="0" smtClean="0"/>
              <a:t>- Mentőhívás</a:t>
            </a:r>
          </a:p>
          <a:p>
            <a:r>
              <a:rPr lang="hu-HU" dirty="0" smtClean="0"/>
              <a:t>- Rögzítés: a sérült testrészt az éphez rögzítjük, kendővel vagy pólyával, ill. a felső végtagot a törzshöz rögzítjük.</a:t>
            </a:r>
          </a:p>
          <a:p>
            <a:r>
              <a:rPr lang="hu-HU" dirty="0" smtClean="0"/>
              <a:t>Nyílt törésnél: steril fedőkötés + rögzítés</a:t>
            </a:r>
          </a:p>
          <a:p>
            <a:r>
              <a:rPr lang="hu-HU" b="1" u="sng" dirty="0" smtClean="0"/>
              <a:t>Rándulások, </a:t>
            </a:r>
            <a:r>
              <a:rPr lang="hu-HU" b="1" u="sng" dirty="0" err="1" smtClean="0"/>
              <a:t>húzódások---EJNYE</a:t>
            </a:r>
            <a:r>
              <a:rPr lang="hu-HU" b="1" u="sng" dirty="0" smtClean="0"/>
              <a:t> szabály</a:t>
            </a:r>
          </a:p>
          <a:p>
            <a:r>
              <a:rPr lang="hu-HU" b="1" dirty="0" smtClean="0"/>
              <a:t>- E</a:t>
            </a:r>
            <a:r>
              <a:rPr lang="hu-HU" dirty="0" smtClean="0"/>
              <a:t>melje meg a sérült testrészt</a:t>
            </a:r>
          </a:p>
          <a:p>
            <a:r>
              <a:rPr lang="hu-HU" dirty="0" smtClean="0"/>
              <a:t>- Hűtse </a:t>
            </a:r>
            <a:r>
              <a:rPr lang="hu-HU" b="1" dirty="0" smtClean="0"/>
              <a:t>j</a:t>
            </a:r>
            <a:r>
              <a:rPr lang="hu-HU" dirty="0" smtClean="0"/>
              <a:t>éggel vagy hideg borogatással</a:t>
            </a:r>
          </a:p>
          <a:p>
            <a:r>
              <a:rPr lang="hu-HU" dirty="0" smtClean="0"/>
              <a:t>- helyezze </a:t>
            </a:r>
            <a:r>
              <a:rPr lang="hu-HU" b="1" dirty="0" smtClean="0"/>
              <a:t>ny</a:t>
            </a:r>
            <a:r>
              <a:rPr lang="hu-HU" dirty="0" smtClean="0"/>
              <a:t>ugalomba</a:t>
            </a:r>
          </a:p>
          <a:p>
            <a:r>
              <a:rPr lang="hu-HU" dirty="0" smtClean="0"/>
              <a:t>- </a:t>
            </a:r>
            <a:r>
              <a:rPr lang="hu-HU" b="1" dirty="0" smtClean="0"/>
              <a:t>E</a:t>
            </a:r>
            <a:r>
              <a:rPr lang="hu-HU" dirty="0" smtClean="0"/>
              <a:t>lasztikus ( rugalmas) pólyával rögzítsen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Törések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Csonttörések fajtái</a:t>
            </a:r>
            <a:r>
              <a:rPr lang="hu-HU" dirty="0" smtClean="0"/>
              <a:t>: nyílt, fedett, elmozdulásos, elmozdulás nélküli</a:t>
            </a:r>
          </a:p>
          <a:p>
            <a:r>
              <a:rPr lang="hu-HU" u="sng" dirty="0" smtClean="0"/>
              <a:t>Koponyatörés:</a:t>
            </a:r>
            <a:r>
              <a:rPr lang="hu-HU" dirty="0" smtClean="0"/>
              <a:t> minden fejsérülésnél gyanúja fennáll- azonnal mentőhívás, fektetés, ne mozgassuk</a:t>
            </a:r>
          </a:p>
          <a:p>
            <a:r>
              <a:rPr lang="hu-HU" u="sng" dirty="0" smtClean="0"/>
              <a:t>Gerincsérülés</a:t>
            </a:r>
            <a:r>
              <a:rPr lang="hu-HU" dirty="0" smtClean="0"/>
              <a:t>: a teljes testet ért behatások felkeltik a gyanúját,: érzészavar, az alsó végtag mozgatási nehézsége, fájdalom a gerinc területén – mozdítani tilos</a:t>
            </a:r>
          </a:p>
          <a:p>
            <a:r>
              <a:rPr lang="hu-HU" u="sng" dirty="0" smtClean="0"/>
              <a:t>Bordatörés</a:t>
            </a:r>
            <a:r>
              <a:rPr lang="hu-HU" dirty="0" smtClean="0"/>
              <a:t>: mellkasi trauma esetén gyakran, légzésre fokozódó mellkasi fájdalom- alig bír levegőt venni- nyugalmi helyzetben tartani</a:t>
            </a:r>
          </a:p>
          <a:p>
            <a:endParaRPr lang="hu-HU" dirty="0"/>
          </a:p>
        </p:txBody>
      </p:sp>
      <p:pic>
        <p:nvPicPr>
          <p:cNvPr id="4" name="Picture 2" descr="C:\Users\Dr. Pető Gabriella\Downloads\letöltés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548680"/>
            <a:ext cx="1656184" cy="10609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Hányás, hasmenés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Hányás</a:t>
            </a:r>
            <a:r>
              <a:rPr lang="hu-HU" dirty="0" smtClean="0"/>
              <a:t>: bizonyos hatásokra a gyomortartalom kisebb-nagyobb idő eltelte után a szájon keresztül reflexesen kiürül a szervezetből</a:t>
            </a:r>
          </a:p>
          <a:p>
            <a:r>
              <a:rPr lang="hu-HU" u="sng" dirty="0" smtClean="0"/>
              <a:t>Okai</a:t>
            </a:r>
            <a:r>
              <a:rPr lang="hu-HU" dirty="0" smtClean="0"/>
              <a:t>: vírusfertőzések, gyomorhurut, ételmérgezés, egyéb bélrendszerre ható kórokozók</a:t>
            </a:r>
          </a:p>
          <a:p>
            <a:r>
              <a:rPr lang="hu-HU" u="sng" dirty="0" smtClean="0"/>
              <a:t>Veszélye</a:t>
            </a:r>
            <a:r>
              <a:rPr lang="hu-HU" dirty="0" smtClean="0"/>
              <a:t>: folyadékvesztés, mely rövid idő alatt kiszáradáshoz vezethet</a:t>
            </a:r>
          </a:p>
          <a:p>
            <a:r>
              <a:rPr lang="hu-HU" u="sng" dirty="0" smtClean="0"/>
              <a:t>Teendők</a:t>
            </a:r>
            <a:r>
              <a:rPr lang="hu-HU" dirty="0" smtClean="0"/>
              <a:t>: kb. 30 perc várakozás után, apró kortyokban lehűtött folyadék itatása ( egyszerre keveset, de gyakran!)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Hányás, hasmenés 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b="1" dirty="0" smtClean="0"/>
              <a:t>Hasmenés</a:t>
            </a:r>
            <a:r>
              <a:rPr lang="hu-HU" dirty="0" smtClean="0"/>
              <a:t>: bizonyos tényezők hatására a belek működése felgyorsul (gyorsul a perisztaltika), csökken a vastagbélből a normál esetben jellemző folyadék visszaszívás, emiatt folyadékveszteség jelentkezik.</a:t>
            </a:r>
          </a:p>
          <a:p>
            <a:r>
              <a:rPr lang="hu-HU" dirty="0" smtClean="0"/>
              <a:t>A széklet állaga lazább, híg, vizes, esetleg nyálkás, bűzös.</a:t>
            </a:r>
          </a:p>
          <a:p>
            <a:r>
              <a:rPr lang="hu-HU" dirty="0" smtClean="0"/>
              <a:t>A folyadékveszteség itt is hamar kiszáradáshoz vezethet.</a:t>
            </a:r>
          </a:p>
          <a:p>
            <a:r>
              <a:rPr lang="hu-HU" u="sng" dirty="0" smtClean="0"/>
              <a:t>Okai</a:t>
            </a:r>
            <a:r>
              <a:rPr lang="hu-HU" dirty="0" smtClean="0"/>
              <a:t>: bélfertőzések (baktérium, vírus), ételmérgezések, egyéb felszívódási zavarok, emésztési problémák</a:t>
            </a:r>
          </a:p>
          <a:p>
            <a:r>
              <a:rPr lang="hu-HU" u="sng" dirty="0" smtClean="0"/>
              <a:t>Teendők</a:t>
            </a:r>
            <a:r>
              <a:rPr lang="hu-HU" dirty="0" smtClean="0"/>
              <a:t>: bő folyadékpótlás szájon át, </a:t>
            </a:r>
            <a:r>
              <a:rPr lang="hu-HU" dirty="0" err="1" smtClean="0"/>
              <a:t>probiotikumok</a:t>
            </a:r>
            <a:r>
              <a:rPr lang="hu-HU" dirty="0" smtClean="0"/>
              <a:t> alkalmazása, székletfogó csak ritkán javasolt, főleg oki kezelés, diéta szigorúan nem szükséges, de tejes ételek kerülése javasolt az átmeneti tejcukor-érzékenység miatt, ami tovább ronthatja a hasmenést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A lázról…I.</a:t>
            </a:r>
            <a:br>
              <a:rPr lang="hu-HU" dirty="0" smtClean="0"/>
            </a:br>
            <a:r>
              <a:rPr lang="hu-HU" dirty="0" smtClean="0"/>
              <a:t>Mikor beszélhetünk lázról?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 smtClean="0"/>
              <a:t>Normális testhőmérséklet: 36,5-37C</a:t>
            </a:r>
          </a:p>
          <a:p>
            <a:r>
              <a:rPr lang="hu-HU" dirty="0" smtClean="0"/>
              <a:t>Hőemelkedés: 37-38C</a:t>
            </a:r>
          </a:p>
          <a:p>
            <a:r>
              <a:rPr lang="hu-HU" dirty="0" smtClean="0"/>
              <a:t>Mérsékelt láz: 38-39C</a:t>
            </a:r>
          </a:p>
          <a:p>
            <a:r>
              <a:rPr lang="hu-HU" dirty="0" smtClean="0"/>
              <a:t>Magas láz: 39-40,5C</a:t>
            </a:r>
          </a:p>
          <a:p>
            <a:r>
              <a:rPr lang="hu-HU" dirty="0" smtClean="0"/>
              <a:t>Igen magas láz (</a:t>
            </a:r>
            <a:r>
              <a:rPr lang="hu-HU" dirty="0" err="1" smtClean="0"/>
              <a:t>hyperpyrexia</a:t>
            </a:r>
            <a:r>
              <a:rPr lang="hu-HU" dirty="0" smtClean="0"/>
              <a:t>): 40,5C felett</a:t>
            </a:r>
          </a:p>
          <a:p>
            <a:r>
              <a:rPr lang="hu-HU" dirty="0" smtClean="0"/>
              <a:t>Napszaki ingadozás 0,5C</a:t>
            </a:r>
          </a:p>
          <a:p>
            <a:endParaRPr lang="hu-H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4656267"/>
            <a:ext cx="2376264" cy="16530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lázról…II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Nem betegség, hanem tünet, többek között a –súlyos vagy </a:t>
            </a:r>
            <a:r>
              <a:rPr lang="hu-HU" dirty="0" err="1" smtClean="0"/>
              <a:t>banalis-</a:t>
            </a:r>
            <a:r>
              <a:rPr lang="hu-HU" dirty="0" smtClean="0"/>
              <a:t> betegség tünete</a:t>
            </a:r>
          </a:p>
          <a:p>
            <a:r>
              <a:rPr lang="hu-HU" dirty="0" smtClean="0"/>
              <a:t>A láz mértéke nem arányos a betegség súlyosságával</a:t>
            </a:r>
          </a:p>
          <a:p>
            <a:r>
              <a:rPr lang="hu-HU" dirty="0" smtClean="0"/>
              <a:t>A láz csillapítása az alapbetegséget nem gyógyítja</a:t>
            </a:r>
          </a:p>
          <a:p>
            <a:r>
              <a:rPr lang="hu-HU" dirty="0" smtClean="0"/>
              <a:t>A lázgörcs megelőzésére nem alkalmas a lázcsillapító</a:t>
            </a:r>
          </a:p>
          <a:p>
            <a:r>
              <a:rPr lang="hu-HU" dirty="0" smtClean="0"/>
              <a:t>Az antibiotikum nem lázcsillapító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Mit tegyünk, ha lázat gyanítunk?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Mérjük meg:</a:t>
            </a:r>
          </a:p>
          <a:p>
            <a:pPr lvl="1"/>
            <a:r>
              <a:rPr lang="hu-H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Csecsemőkorban, 3 éves korig végbélben</a:t>
            </a:r>
          </a:p>
          <a:p>
            <a:pPr lvl="1"/>
            <a:r>
              <a:rPr lang="hu-H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1-3 évben végbélben vagy hónaljban</a:t>
            </a:r>
          </a:p>
          <a:p>
            <a:pPr lvl="1"/>
            <a:r>
              <a:rPr lang="hu-H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 év felett hónaljban</a:t>
            </a:r>
          </a:p>
          <a:p>
            <a:pPr lvl="1"/>
            <a:r>
              <a:rPr lang="hu-H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Fülhőmérő? Bőrhőmérő??</a:t>
            </a:r>
          </a:p>
          <a:p>
            <a:r>
              <a:rPr lang="hu-H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38C-ig nem kell csillapítani</a:t>
            </a:r>
            <a:r>
              <a:rPr lang="hu-H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lang="hu-H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közérzetjavítás, fájdalomcsillapítás céljából azonban adható gyógyszer</a:t>
            </a:r>
          </a:p>
          <a:p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Gyógyszeres lázcsillapítás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 smtClean="0"/>
              <a:t>Számos formájú és ízű lázcsillapító készítmény van (kanalas, kúp, tabletta)</a:t>
            </a:r>
          </a:p>
          <a:p>
            <a:r>
              <a:rPr lang="hu-HU" dirty="0" smtClean="0"/>
              <a:t>Az injekció nem hatásosabb</a:t>
            </a:r>
          </a:p>
          <a:p>
            <a:endParaRPr lang="hu-HU" dirty="0"/>
          </a:p>
        </p:txBody>
      </p:sp>
      <p:pic>
        <p:nvPicPr>
          <p:cNvPr id="4" name="Picture 11" descr="sickchild4we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83568" y="3645024"/>
            <a:ext cx="3810000" cy="2533650"/>
          </a:xfrm>
          <a:prstGeom prst="rect">
            <a:avLst/>
          </a:prstGeom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0783" y="2708920"/>
            <a:ext cx="2333625" cy="2708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Mikor forduljunk rövid időn belül orvoshoz?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2400" dirty="0" smtClean="0"/>
              <a:t>csecsemőkor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h</a:t>
            </a:r>
            <a:r>
              <a:rPr lang="hu-HU" sz="2400" dirty="0" smtClean="0"/>
              <a:t>a otthoni lázcsillapítás mellett a magas láz nem csökken, esetleg emelkedik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v</a:t>
            </a:r>
            <a:r>
              <a:rPr lang="hu-HU" sz="2400" dirty="0" smtClean="0"/>
              <a:t>érzéses kiütések a láz mellett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m</a:t>
            </a:r>
            <a:r>
              <a:rPr lang="hu-HU" sz="2400" dirty="0" smtClean="0"/>
              <a:t>erev tarkó, ismételt hányások</a:t>
            </a:r>
          </a:p>
          <a:p>
            <a:pPr>
              <a:lnSpc>
                <a:spcPct val="90000"/>
              </a:lnSpc>
            </a:pPr>
            <a:r>
              <a:rPr lang="hu-HU" sz="2400" dirty="0" smtClean="0"/>
              <a:t>kiszáradásra utaló tünetek</a:t>
            </a:r>
          </a:p>
          <a:p>
            <a:pPr>
              <a:lnSpc>
                <a:spcPct val="90000"/>
              </a:lnSpc>
            </a:pPr>
            <a:r>
              <a:rPr lang="hu-HU" sz="2400" dirty="0" smtClean="0"/>
              <a:t>lázgörcs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b</a:t>
            </a:r>
            <a:r>
              <a:rPr lang="hu-HU" sz="2400" dirty="0" smtClean="0"/>
              <a:t>ármi szokatlan</a:t>
            </a:r>
          </a:p>
        </p:txBody>
      </p:sp>
      <p:pic>
        <p:nvPicPr>
          <p:cNvPr id="4" name="Picture 7" descr="Baby-fever-300x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932040" y="2892326"/>
            <a:ext cx="3242397" cy="2408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Bőrbetegségek, élősködők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b="1" u="sng" dirty="0" smtClean="0"/>
              <a:t>Rovarcsípések</a:t>
            </a:r>
          </a:p>
          <a:p>
            <a:r>
              <a:rPr lang="hu-HU" sz="2000" dirty="0" smtClean="0"/>
              <a:t>- szúnyogcsípések</a:t>
            </a:r>
          </a:p>
          <a:p>
            <a:r>
              <a:rPr lang="hu-HU" sz="2000" dirty="0" smtClean="0"/>
              <a:t>- bolhacsípések,hangyák</a:t>
            </a:r>
          </a:p>
          <a:p>
            <a:r>
              <a:rPr lang="hu-HU" sz="2000" dirty="0" smtClean="0"/>
              <a:t>- kullancscsípés!</a:t>
            </a:r>
          </a:p>
          <a:p>
            <a:r>
              <a:rPr lang="hu-HU" sz="2000" dirty="0" smtClean="0"/>
              <a:t>- darázs-és méhcsípések</a:t>
            </a:r>
          </a:p>
          <a:p>
            <a:r>
              <a:rPr lang="hu-HU" sz="2000" dirty="0" smtClean="0"/>
              <a:t>- poloskák csípése</a:t>
            </a:r>
          </a:p>
          <a:p>
            <a:r>
              <a:rPr lang="hu-HU" sz="2000" dirty="0" smtClean="0"/>
              <a:t>Teendők: megelőzés, </a:t>
            </a:r>
            <a:r>
              <a:rPr lang="hu-HU" sz="2000" dirty="0" err="1" smtClean="0"/>
              <a:t>antihisztamin</a:t>
            </a:r>
            <a:r>
              <a:rPr lang="hu-HU" sz="2000" dirty="0" smtClean="0"/>
              <a:t> helyileg és szájon át. Allergia esetén lássa orvos. Az erősebb duzzanat nem allergia</a:t>
            </a:r>
            <a:r>
              <a:rPr lang="hu-HU" sz="2400" dirty="0" smtClean="0"/>
              <a:t>!</a:t>
            </a:r>
          </a:p>
          <a:p>
            <a:endParaRPr lang="hu-HU" dirty="0"/>
          </a:p>
        </p:txBody>
      </p:sp>
      <p:pic>
        <p:nvPicPr>
          <p:cNvPr id="4" name="Picture 2" descr="C:\Users\Dr. Pető Gabriella\Downloads\letölté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1017" y="1988840"/>
            <a:ext cx="2619375" cy="1743075"/>
          </a:xfrm>
          <a:prstGeom prst="rect">
            <a:avLst/>
          </a:prstGeom>
          <a:noFill/>
        </p:spPr>
      </p:pic>
      <p:pic>
        <p:nvPicPr>
          <p:cNvPr id="5" name="Picture 4" descr="C:\Users\Dr. Pető Gabriella\Downloads\letöltés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4797152"/>
            <a:ext cx="2376264" cy="1581296"/>
          </a:xfrm>
          <a:prstGeom prst="rect">
            <a:avLst/>
          </a:prstGeom>
          <a:noFill/>
        </p:spPr>
      </p:pic>
      <p:pic>
        <p:nvPicPr>
          <p:cNvPr id="6" name="Picture 5" descr="C:\Users\Dr. Pető Gabriella\Downloads\_kullancs_c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4797152"/>
            <a:ext cx="2232248" cy="1702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Égések okai, fajtái, kezelésük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sz="2800" b="1" u="sng" dirty="0" smtClean="0"/>
              <a:t>Égés fogalma</a:t>
            </a:r>
            <a:r>
              <a:rPr lang="hu-HU" sz="2800" dirty="0" smtClean="0"/>
              <a:t>: magas hőmérséklet hatására létrejött bőr- és/vagy nyálkahártya-elváltozás</a:t>
            </a:r>
          </a:p>
          <a:p>
            <a:r>
              <a:rPr lang="hu-HU" sz="2800" b="1" dirty="0" smtClean="0"/>
              <a:t>Okai</a:t>
            </a:r>
            <a:r>
              <a:rPr lang="hu-HU" sz="2800" dirty="0" smtClean="0"/>
              <a:t>: - napégés</a:t>
            </a:r>
          </a:p>
          <a:p>
            <a:r>
              <a:rPr lang="hu-HU" sz="2800" dirty="0" smtClean="0"/>
              <a:t>         - forrázás</a:t>
            </a:r>
          </a:p>
          <a:p>
            <a:r>
              <a:rPr lang="hu-HU" sz="2800" dirty="0" smtClean="0"/>
              <a:t>         - lángégés</a:t>
            </a:r>
          </a:p>
          <a:p>
            <a:r>
              <a:rPr lang="hu-HU" sz="2800" b="1" dirty="0" smtClean="0"/>
              <a:t>Fajtái</a:t>
            </a:r>
            <a:r>
              <a:rPr lang="hu-HU" sz="2800" dirty="0" smtClean="0"/>
              <a:t>: </a:t>
            </a:r>
          </a:p>
          <a:p>
            <a:r>
              <a:rPr lang="hu-HU" sz="2800" u="sng" dirty="0" smtClean="0"/>
              <a:t>I. fokú égés</a:t>
            </a:r>
            <a:r>
              <a:rPr lang="hu-HU" sz="2800" dirty="0" smtClean="0"/>
              <a:t>: csak a bőr külső rétege sérül, bőrpír, duzzanat, fájdalom jellemzi</a:t>
            </a:r>
          </a:p>
          <a:p>
            <a:endParaRPr lang="hu-HU" dirty="0"/>
          </a:p>
        </p:txBody>
      </p:sp>
      <p:pic>
        <p:nvPicPr>
          <p:cNvPr id="4" name="Picture 2" descr="C:\Users\Dr. Pető Gabriella\Downloads\letöltés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2636912"/>
            <a:ext cx="2270666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4000" dirty="0" smtClean="0"/>
              <a:t>Égések okai, fajtái, kezelésük II</a:t>
            </a:r>
            <a:r>
              <a:rPr lang="hu-HU" dirty="0" smtClean="0"/>
              <a:t>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u="sng" dirty="0" smtClean="0"/>
              <a:t>II. fokú égés: </a:t>
            </a:r>
            <a:r>
              <a:rPr lang="hu-HU" dirty="0" smtClean="0"/>
              <a:t>mélyebb égés, a seb alapja nyers, felette és vagy kifakadt hólyag látható</a:t>
            </a:r>
          </a:p>
          <a:p>
            <a:r>
              <a:rPr lang="hu-HU" u="sng" dirty="0" smtClean="0"/>
              <a:t>III. fokú égés: </a:t>
            </a:r>
            <a:r>
              <a:rPr lang="hu-HU" dirty="0" smtClean="0"/>
              <a:t>a bőr összes rétege megégett, alatta ideg, izom, zsírszövet is sérülhet</a:t>
            </a:r>
          </a:p>
          <a:p>
            <a:endParaRPr lang="hu-HU" dirty="0"/>
          </a:p>
        </p:txBody>
      </p:sp>
      <p:pic>
        <p:nvPicPr>
          <p:cNvPr id="4" name="Picture 3" descr="C:\Users\Dr. Pető Gabriella\Downloads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078" y="3861048"/>
            <a:ext cx="3168701" cy="2664296"/>
          </a:xfrm>
          <a:prstGeom prst="rect">
            <a:avLst/>
          </a:prstGeom>
          <a:noFill/>
        </p:spPr>
      </p:pic>
      <p:pic>
        <p:nvPicPr>
          <p:cNvPr id="5" name="Picture 4" descr="C:\Users\Dr. Pető Gabriella\Downloads\images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705200"/>
            <a:ext cx="1524000" cy="1524000"/>
          </a:xfrm>
          <a:prstGeom prst="rect">
            <a:avLst/>
          </a:prstGeom>
          <a:noFill/>
        </p:spPr>
      </p:pic>
      <p:pic>
        <p:nvPicPr>
          <p:cNvPr id="6" name="Picture 5" descr="C:\Users\Dr. Pető Gabriella\Downloads\images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5973" y="4788024"/>
            <a:ext cx="2028395" cy="1521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4000" dirty="0" smtClean="0"/>
              <a:t>Elsősegélynyújtás égési sérüléskor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sz="2400" dirty="0" smtClean="0"/>
              <a:t>Az égési sérülést hideg folyó vízzel min. 10 percig hűteni kell!- lassítja a seb mélyülését, fájdalomcsillapító</a:t>
            </a:r>
          </a:p>
          <a:p>
            <a:r>
              <a:rPr lang="hu-HU" sz="2400" dirty="0" smtClean="0"/>
              <a:t>A sebbe égett ruhát ne kíséreljük meg eltávolítani!</a:t>
            </a:r>
          </a:p>
          <a:p>
            <a:r>
              <a:rPr lang="hu-HU" sz="2400" dirty="0" smtClean="0"/>
              <a:t>Fertőzésveszély miatt steril fedőkötés!</a:t>
            </a:r>
          </a:p>
          <a:p>
            <a:r>
              <a:rPr lang="hu-HU" sz="2400" dirty="0" smtClean="0"/>
              <a:t>Arcon a folyamatos hűtés javasolt.</a:t>
            </a:r>
          </a:p>
          <a:p>
            <a:r>
              <a:rPr lang="hu-HU" sz="2400" dirty="0" smtClean="0"/>
              <a:t>Mentőhívás!</a:t>
            </a:r>
          </a:p>
          <a:p>
            <a:r>
              <a:rPr lang="hu-HU" sz="2400" dirty="0" smtClean="0"/>
              <a:t>Ne kenjünk semmit a sebfelületre!</a:t>
            </a:r>
          </a:p>
          <a:p>
            <a:r>
              <a:rPr lang="hu-HU" sz="2400" dirty="0" smtClean="0"/>
              <a:t>Fájdalomcsillapítás, folyadékpótlás</a:t>
            </a:r>
            <a:r>
              <a:rPr lang="hu-HU" dirty="0" smtClean="0"/>
              <a:t>!</a:t>
            </a:r>
          </a:p>
          <a:p>
            <a:endParaRPr lang="hu-HU" dirty="0"/>
          </a:p>
        </p:txBody>
      </p:sp>
      <p:pic>
        <p:nvPicPr>
          <p:cNvPr id="3075" name="Picture 3" descr="D:\Dokumentumok\Alapítvány\images (2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4149080"/>
            <a:ext cx="3312368" cy="22062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Melegártalmak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b="1" u="sng" dirty="0" smtClean="0"/>
              <a:t>Hőguta</a:t>
            </a:r>
            <a:r>
              <a:rPr lang="hu-HU" dirty="0" smtClean="0"/>
              <a:t>: nagy melegben csökkent </a:t>
            </a:r>
            <a:r>
              <a:rPr lang="hu-HU" dirty="0" err="1" smtClean="0"/>
              <a:t>hőleadás</a:t>
            </a:r>
            <a:r>
              <a:rPr lang="hu-HU" dirty="0" smtClean="0"/>
              <a:t> esetén a szervezet kimerülése.</a:t>
            </a:r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b="1" u="sng" dirty="0" smtClean="0"/>
          </a:p>
          <a:p>
            <a:r>
              <a:rPr lang="hu-HU" b="1" u="sng" dirty="0" smtClean="0"/>
              <a:t>Napszúrás</a:t>
            </a:r>
            <a:r>
              <a:rPr lang="hu-HU" b="1" dirty="0" smtClean="0"/>
              <a:t>: </a:t>
            </a:r>
            <a:r>
              <a:rPr lang="hu-HU" dirty="0" smtClean="0"/>
              <a:t>a napon való túlzott tartózkodás, főleg a fej fedetlensége esetén. Jelei: Hányinger, hányás, erős fejfájás, szédülés. </a:t>
            </a:r>
          </a:p>
          <a:p>
            <a:r>
              <a:rPr lang="hu-HU" b="1" dirty="0" smtClean="0"/>
              <a:t>Teendők</a:t>
            </a:r>
            <a:r>
              <a:rPr lang="hu-HU" dirty="0" smtClean="0"/>
              <a:t>: hűvös, árnyékos helyre vinni, fektetni, folyadékpótlás, fájdalomcsillapítás</a:t>
            </a:r>
            <a:endParaRPr lang="hu-HU" b="1" dirty="0" smtClean="0"/>
          </a:p>
          <a:p>
            <a:endParaRPr lang="hu-HU" dirty="0"/>
          </a:p>
        </p:txBody>
      </p:sp>
      <p:pic>
        <p:nvPicPr>
          <p:cNvPr id="4" name="Picture 2" descr="C:\Users\Dr. Pető Gabriella\Downloads\images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276872"/>
            <a:ext cx="3744416" cy="223224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Melegártalmak</a:t>
            </a:r>
            <a:r>
              <a:rPr lang="hu-HU" dirty="0" smtClean="0"/>
              <a:t> 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Ájulás, </a:t>
            </a:r>
            <a:r>
              <a:rPr lang="hu-HU" b="1" dirty="0" err="1" smtClean="0"/>
              <a:t>collapsus</a:t>
            </a:r>
            <a:r>
              <a:rPr lang="hu-HU" b="1" dirty="0" smtClean="0"/>
              <a:t>: </a:t>
            </a:r>
            <a:r>
              <a:rPr lang="hu-HU" dirty="0" smtClean="0"/>
              <a:t>oka elégtelen folyadékbevitel, nem megfelelő táplálkozás, hosszú ideig való </a:t>
            </a:r>
            <a:r>
              <a:rPr lang="hu-HU" dirty="0" err="1" smtClean="0"/>
              <a:t>állás---vérnyomás</a:t>
            </a:r>
            <a:r>
              <a:rPr lang="hu-HU" dirty="0" smtClean="0"/>
              <a:t> hirtelen leesik, a beteg összeesik. Rövid ideig tartó eszméletvesztés jellemzi. Sápadt, esetleg hideg verítékes a teste, arca.</a:t>
            </a:r>
          </a:p>
          <a:p>
            <a:endParaRPr lang="hu-HU" b="1" dirty="0" smtClean="0"/>
          </a:p>
          <a:p>
            <a:r>
              <a:rPr lang="hu-HU" b="1" dirty="0" smtClean="0"/>
              <a:t>Teendők: </a:t>
            </a:r>
            <a:r>
              <a:rPr lang="hu-HU" dirty="0" smtClean="0"/>
              <a:t>vízszintesen fektetés, lábai megemelése, folyadék itatása, ruházat meglazítása</a:t>
            </a:r>
          </a:p>
          <a:p>
            <a:endParaRPr lang="hu-HU" dirty="0"/>
          </a:p>
        </p:txBody>
      </p:sp>
      <p:pic>
        <p:nvPicPr>
          <p:cNvPr id="4" name="Picture 2" descr="C:\Users\Dr. Pető Gabriella\Downloads\sok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64040" y="3933056"/>
            <a:ext cx="2179960" cy="2179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Mérgezések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endParaRPr lang="hu-HU" b="1" dirty="0" smtClean="0"/>
          </a:p>
          <a:p>
            <a:r>
              <a:rPr lang="hu-HU" b="1" dirty="0" smtClean="0"/>
              <a:t>Méreg</a:t>
            </a:r>
            <a:r>
              <a:rPr lang="hu-HU" dirty="0" smtClean="0"/>
              <a:t>: olyan anyag, amely ha elegendő mennyiségben kerül a szervezetbe, időleges, vagy maradandó károsodást okozhat.</a:t>
            </a:r>
          </a:p>
          <a:p>
            <a:r>
              <a:rPr lang="hu-HU" dirty="0" smtClean="0"/>
              <a:t>A tünetek és a panaszok a méreg jellege szerint változnak.</a:t>
            </a:r>
          </a:p>
          <a:p>
            <a:pPr>
              <a:buNone/>
            </a:pPr>
            <a:endParaRPr lang="hu-HU" dirty="0" smtClean="0"/>
          </a:p>
          <a:p>
            <a:r>
              <a:rPr lang="hu-HU" u="sng" dirty="0" smtClean="0"/>
              <a:t>Az elsősegélynyújtás általános szempontjai mérgezés esetén:</a:t>
            </a:r>
          </a:p>
          <a:p>
            <a:r>
              <a:rPr lang="hu-HU" dirty="0" smtClean="0"/>
              <a:t>- A méreg további bejutásának megakadályozása, a szennyezett ruha eltávolítása, a bőr lemosása, a sérült eltávolítása a veszélyzónából</a:t>
            </a:r>
          </a:p>
          <a:p>
            <a:r>
              <a:rPr lang="hu-HU" dirty="0" smtClean="0"/>
              <a:t>- A méreg további felszívódásának megakadályozása.</a:t>
            </a:r>
          </a:p>
          <a:p>
            <a:r>
              <a:rPr lang="hu-HU" dirty="0" smtClean="0"/>
              <a:t>- A mérgezett keringésének és légzésének biztosítása. Általános alapelvek szerint.</a:t>
            </a:r>
          </a:p>
          <a:p>
            <a:r>
              <a:rPr lang="hu-HU" dirty="0" smtClean="0"/>
              <a:t>- </a:t>
            </a:r>
            <a:r>
              <a:rPr lang="hu-HU" i="1" dirty="0" smtClean="0"/>
              <a:t>Mentőhívás</a:t>
            </a:r>
            <a:endParaRPr lang="hu-HU" dirty="0"/>
          </a:p>
        </p:txBody>
      </p:sp>
      <p:pic>
        <p:nvPicPr>
          <p:cNvPr id="5123" name="Picture 3" descr="D:\Dokumentumok\Alapítvány\dia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88640"/>
            <a:ext cx="2880320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Mérgezések 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Növényvédőszer-mérgezés</a:t>
            </a:r>
          </a:p>
          <a:p>
            <a:r>
              <a:rPr lang="hu-HU" dirty="0" smtClean="0"/>
              <a:t>Bizonytalan rosszullét után émelygés, nyálfolyás, hányás, hasmenés, verejtékezés, nehézlégzés. Pupillák szűkek, pulzus lassú, végtagokon rángások. Tudat zavart, később eszméletvesztés lehet.</a:t>
            </a:r>
          </a:p>
          <a:p>
            <a:r>
              <a:rPr lang="hu-HU" dirty="0" smtClean="0"/>
              <a:t>Teendők: a szennyezett ruha levétele, a bőr szappanos lemosása- kesztyű használata, folyadék itatása, </a:t>
            </a:r>
            <a:r>
              <a:rPr lang="hu-HU" i="1" dirty="0" smtClean="0"/>
              <a:t>mentőhívás</a:t>
            </a:r>
            <a:r>
              <a:rPr lang="hu-HU" dirty="0" smtClean="0"/>
              <a:t> ( hánytatni bizonytalanság okán tilos)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Mérgezések III.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hu-HU" b="1" dirty="0" smtClean="0"/>
          </a:p>
          <a:p>
            <a:r>
              <a:rPr lang="hu-HU" b="1" dirty="0" smtClean="0"/>
              <a:t>Szénmonoxid-mérgezés</a:t>
            </a:r>
          </a:p>
          <a:p>
            <a:r>
              <a:rPr lang="hu-HU" dirty="0" smtClean="0"/>
              <a:t>Szagtalan, ezért észrevétlen. Heves fejfájás, izomgyengeség, hányinger, hányás, rövid időn belül eszméletvesztés jellemzi. Élénk piros bőrszín!</a:t>
            </a:r>
          </a:p>
          <a:p>
            <a:endParaRPr lang="hu-HU" dirty="0" smtClean="0"/>
          </a:p>
          <a:p>
            <a:r>
              <a:rPr lang="hu-HU" dirty="0" smtClean="0"/>
              <a:t>Teendők: azonnal friss levegő biztosítása, légutak szabaddá tétele, </a:t>
            </a:r>
            <a:r>
              <a:rPr lang="hu-HU" dirty="0" err="1" smtClean="0"/>
              <a:t>sze</a:t>
            </a:r>
            <a:r>
              <a:rPr lang="hu-HU" dirty="0" smtClean="0"/>
              <a:t>. mesterséges lélegeztetés, ha van oxigén adása, </a:t>
            </a:r>
            <a:r>
              <a:rPr lang="hu-HU" i="1" dirty="0" smtClean="0"/>
              <a:t>mentőhívás</a:t>
            </a:r>
            <a:r>
              <a:rPr lang="hu-HU" dirty="0" smtClean="0"/>
              <a:t>.</a:t>
            </a:r>
          </a:p>
          <a:p>
            <a:r>
              <a:rPr lang="hu-HU" dirty="0" smtClean="0"/>
              <a:t> Magunkra vigyázzunk!</a:t>
            </a:r>
          </a:p>
          <a:p>
            <a:endParaRPr lang="hu-HU" dirty="0"/>
          </a:p>
        </p:txBody>
      </p:sp>
      <p:pic>
        <p:nvPicPr>
          <p:cNvPr id="6146" name="Picture 2" descr="D:\Dokumentumok\Alapítvány\images (10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620688"/>
            <a:ext cx="1971675" cy="1476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Mérgezések IV.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sz="3000" b="1" dirty="0" smtClean="0"/>
              <a:t>Gyógyszermérgezések</a:t>
            </a:r>
          </a:p>
          <a:p>
            <a:endParaRPr lang="hu-HU" sz="3000" b="1" dirty="0" smtClean="0"/>
          </a:p>
          <a:p>
            <a:r>
              <a:rPr lang="hu-HU" sz="3000" dirty="0" smtClean="0"/>
              <a:t>A legveszélyeztetettebb az 1-4 éves korosztály- elég ügyesek, kíváncsiak, nincs veszélyérzetük.</a:t>
            </a:r>
          </a:p>
          <a:p>
            <a:r>
              <a:rPr lang="hu-HU" sz="3000" dirty="0" smtClean="0"/>
              <a:t>Altatószerek, nyugtatók, szívgyógyszerek.</a:t>
            </a:r>
          </a:p>
          <a:p>
            <a:r>
              <a:rPr lang="hu-HU" sz="3000" dirty="0" smtClean="0"/>
              <a:t>Zavart tudat, émelygés, aluszékonyság, hányás, lehangoltság jellemzi.</a:t>
            </a:r>
          </a:p>
          <a:p>
            <a:r>
              <a:rPr lang="hu-HU" sz="3000" u="sng" dirty="0" smtClean="0"/>
              <a:t>Teendők</a:t>
            </a:r>
            <a:r>
              <a:rPr lang="hu-HU" sz="3000" dirty="0" smtClean="0"/>
              <a:t>: légutak szabaddá tétele, eszméletlenség esetén stabil oldalfekvés, </a:t>
            </a:r>
            <a:r>
              <a:rPr lang="hu-HU" sz="3000" i="1" dirty="0" smtClean="0"/>
              <a:t>mentők értesítése</a:t>
            </a:r>
            <a:r>
              <a:rPr lang="hu-HU" sz="3000" dirty="0" smtClean="0"/>
              <a:t>, a kihányt gyomortartalom megőrzése, üres dobozok keresése további diagnosztika céljából</a:t>
            </a:r>
          </a:p>
          <a:p>
            <a:endParaRPr lang="hu-HU" dirty="0"/>
          </a:p>
        </p:txBody>
      </p:sp>
      <p:pic>
        <p:nvPicPr>
          <p:cNvPr id="4098" name="Picture 2" descr="D:\Dokumentumok\Alapítvány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0"/>
            <a:ext cx="1632865" cy="2348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/>
              <a:t>               Mérgezések V.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Alkoholmérgezés</a:t>
            </a:r>
          </a:p>
          <a:p>
            <a:r>
              <a:rPr lang="hu-HU" sz="2400" dirty="0" smtClean="0"/>
              <a:t>Az alkohol nagy mennyiségben az összes testi-és lelki funkció súlyos zavarához és eszméletlenséghez vezethet.</a:t>
            </a:r>
          </a:p>
          <a:p>
            <a:r>
              <a:rPr lang="hu-HU" sz="2400" dirty="0" smtClean="0"/>
              <a:t>Alkoholszagú lehelet, mély alvás, verejtékes arc, mély horkoló légzés.</a:t>
            </a:r>
          </a:p>
          <a:p>
            <a:r>
              <a:rPr lang="hu-HU" sz="2400" u="sng" dirty="0" smtClean="0"/>
              <a:t>Teendők</a:t>
            </a:r>
            <a:r>
              <a:rPr lang="hu-HU" sz="2400" dirty="0" smtClean="0"/>
              <a:t>: ellenőrizni az ingerekre adott reakciókat, </a:t>
            </a:r>
            <a:r>
              <a:rPr lang="hu-HU" sz="2400" i="1" dirty="0" smtClean="0"/>
              <a:t>mentőhívás szükségességének megítélése</a:t>
            </a:r>
            <a:r>
              <a:rPr lang="hu-HU" sz="2400" dirty="0" smtClean="0"/>
              <a:t>, szabad légutak biztosítása, védeni a lehűléstől, ha eszméleténél van itatni bő folyadékkal.</a:t>
            </a:r>
          </a:p>
          <a:p>
            <a:endParaRPr lang="hu-HU" dirty="0"/>
          </a:p>
        </p:txBody>
      </p:sp>
      <p:pic>
        <p:nvPicPr>
          <p:cNvPr id="4" name="Picture 2" descr="F:\alkohol 2011_elemei\lead_3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8846" y="188640"/>
            <a:ext cx="2935154" cy="2004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Mérgezések VI.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Maró mérgek okozta mérgezések</a:t>
            </a:r>
          </a:p>
          <a:p>
            <a:r>
              <a:rPr lang="hu-HU" b="1" dirty="0" err="1" smtClean="0"/>
              <a:t>Belégzett</a:t>
            </a:r>
            <a:r>
              <a:rPr lang="hu-HU" b="1" dirty="0" smtClean="0"/>
              <a:t> gázok: </a:t>
            </a:r>
            <a:r>
              <a:rPr lang="hu-HU" dirty="0" smtClean="0"/>
              <a:t>sérült eltávolítása a veszélyes helyről, saját magunk védelme, ha a mérgezett eszméletlen, légutak ellenőrzése, stabil oldalfekvés, </a:t>
            </a:r>
            <a:r>
              <a:rPr lang="hu-HU" i="1" dirty="0" smtClean="0"/>
              <a:t>mentőhívás, </a:t>
            </a:r>
            <a:r>
              <a:rPr lang="hu-HU" dirty="0" smtClean="0"/>
              <a:t>lélegeztetés gázok esetén kérdéses</a:t>
            </a:r>
          </a:p>
          <a:p>
            <a:r>
              <a:rPr lang="hu-HU" b="1" dirty="0" smtClean="0"/>
              <a:t>Bőrre került vegyszer: </a:t>
            </a:r>
            <a:r>
              <a:rPr lang="hu-HU" dirty="0" smtClean="0"/>
              <a:t>a bőr leöblítése bő hideg vízzel, a szennyezett víz ne érje a sérültet, </a:t>
            </a:r>
            <a:r>
              <a:rPr lang="hu-HU" i="1" dirty="0" smtClean="0"/>
              <a:t>mentőhívás</a:t>
            </a:r>
          </a:p>
          <a:p>
            <a:r>
              <a:rPr lang="hu-HU" b="1" dirty="0" smtClean="0"/>
              <a:t>Gyomorba került maró anyag</a:t>
            </a:r>
            <a:r>
              <a:rPr lang="hu-HU" dirty="0" smtClean="0"/>
              <a:t> esetén TILOS a hánytatás, bőséges tiszta víz itatása, </a:t>
            </a:r>
            <a:r>
              <a:rPr lang="hu-HU" i="1" dirty="0" smtClean="0"/>
              <a:t>mentőhívás</a:t>
            </a:r>
            <a:endParaRPr lang="hu-HU" b="1" i="1" dirty="0" smtClean="0"/>
          </a:p>
          <a:p>
            <a:endParaRPr lang="hu-H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Köszönöm a figyelmet!</a:t>
            </a:r>
            <a:endParaRPr lang="hu-H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41916" y="1600200"/>
            <a:ext cx="6498167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199</TotalTime>
  <Words>2549</Words>
  <Application>Microsoft Office PowerPoint</Application>
  <PresentationFormat>Diavetítés a képernyőre (4:3 oldalarány)</PresentationFormat>
  <Paragraphs>288</Paragraphs>
  <Slides>44</Slides>
  <Notes>0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44</vt:i4>
      </vt:variant>
    </vt:vector>
  </HeadingPairs>
  <TitlesOfParts>
    <vt:vector size="47" baseType="lpstr">
      <vt:lpstr>Loggia</vt:lpstr>
      <vt:lpstr>Csomagoló programhéj-objektum</vt:lpstr>
      <vt:lpstr>Csomag</vt:lpstr>
      <vt:lpstr> Felkészülés a nyárra, avagy hogyan előzzük meg a baleseteket…   (és mi az első teendő, ha már megtörtént) ? </vt:lpstr>
      <vt:lpstr>Félelmek…</vt:lpstr>
      <vt:lpstr>Elsősegélynyújtás</vt:lpstr>
      <vt:lpstr>Elsősegélynyújtás II. </vt:lpstr>
      <vt:lpstr>Elsősegélynyújtás III.</vt:lpstr>
      <vt:lpstr>Elsősegélynyújtás IV.</vt:lpstr>
      <vt:lpstr>Elsősegélynyújtás V.</vt:lpstr>
      <vt:lpstr>Elsősegélynyújtás VI.</vt:lpstr>
      <vt:lpstr>Elsősegélynyújtás VII.</vt:lpstr>
      <vt:lpstr>Elsősegélynyújtás VIII.</vt:lpstr>
      <vt:lpstr>Elsősegélynyújtás IX.</vt:lpstr>
      <vt:lpstr>Elsősegélynyújtás X.</vt:lpstr>
      <vt:lpstr>Idegentestek A LÉGUTAKBAN</vt:lpstr>
      <vt:lpstr>Idegentestek ii.</vt:lpstr>
      <vt:lpstr> Vérzések és ellátásuk </vt:lpstr>
      <vt:lpstr>Vérzések és ellátásuk II.</vt:lpstr>
      <vt:lpstr>Vérzések és ellátásuk III.</vt:lpstr>
      <vt:lpstr>Vérzések és ellátásuk IV.</vt:lpstr>
      <vt:lpstr>Szájsérülések - Fogas kérdések!</vt:lpstr>
      <vt:lpstr>A maradó fogak sérülései </vt:lpstr>
      <vt:lpstr>Ínysérülések </vt:lpstr>
      <vt:lpstr>Stabil oldalfekvő helyzet</vt:lpstr>
      <vt:lpstr>Törések, rándulások</vt:lpstr>
      <vt:lpstr>Törések</vt:lpstr>
      <vt:lpstr>Hányás, hasmenés</vt:lpstr>
      <vt:lpstr>Hányás, hasmenés II.</vt:lpstr>
      <vt:lpstr>A lázról…I. Mikor beszélhetünk lázról?</vt:lpstr>
      <vt:lpstr>A lázról…II</vt:lpstr>
      <vt:lpstr>Mit tegyünk, ha lázat gyanítunk?</vt:lpstr>
      <vt:lpstr>Gyógyszeres lázcsillapítás</vt:lpstr>
      <vt:lpstr>Mikor forduljunk rövid időn belül orvoshoz?</vt:lpstr>
      <vt:lpstr>Bőrbetegségek, élősködők</vt:lpstr>
      <vt:lpstr>Égések okai, fajtái, kezelésük</vt:lpstr>
      <vt:lpstr>Égések okai, fajtái, kezelésük II.</vt:lpstr>
      <vt:lpstr>Elsősegélynyújtás égési sérüléskor</vt:lpstr>
      <vt:lpstr>Melegártalmak</vt:lpstr>
      <vt:lpstr>Melegártalmak II.</vt:lpstr>
      <vt:lpstr>Mérgezések</vt:lpstr>
      <vt:lpstr>Mérgezések II.</vt:lpstr>
      <vt:lpstr>Mérgezések III.</vt:lpstr>
      <vt:lpstr>Mérgezések IV.</vt:lpstr>
      <vt:lpstr>               Mérgezések V.</vt:lpstr>
      <vt:lpstr>Mérgezések VI.</vt:lpstr>
      <vt:lpstr>Köszönöm a figyelmet!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Felkészülés a nyárra, avagy hogyan előzzük meg a baleseteket (és mi az első teendő, ha már megtörtént) ? </dc:title>
  <dc:creator>Dr. Pető Gabriella</dc:creator>
  <cp:lastModifiedBy>Dr. Pető Gabriella</cp:lastModifiedBy>
  <cp:revision>75</cp:revision>
  <dcterms:created xsi:type="dcterms:W3CDTF">2015-04-21T17:27:56Z</dcterms:created>
  <dcterms:modified xsi:type="dcterms:W3CDTF">2015-04-24T12:02:52Z</dcterms:modified>
</cp:coreProperties>
</file>