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72" r:id="rId3"/>
    <p:sldId id="257" r:id="rId4"/>
    <p:sldId id="258" r:id="rId5"/>
    <p:sldId id="275" r:id="rId6"/>
    <p:sldId id="259" r:id="rId7"/>
    <p:sldId id="260" r:id="rId8"/>
    <p:sldId id="273" r:id="rId9"/>
    <p:sldId id="261" r:id="rId10"/>
    <p:sldId id="268" r:id="rId11"/>
    <p:sldId id="262" r:id="rId12"/>
    <p:sldId id="269" r:id="rId13"/>
    <p:sldId id="263" r:id="rId14"/>
    <p:sldId id="267" r:id="rId15"/>
    <p:sldId id="264" r:id="rId16"/>
    <p:sldId id="265" r:id="rId17"/>
    <p:sldId id="271" r:id="rId18"/>
    <p:sldId id="266" r:id="rId19"/>
    <p:sldId id="274" r:id="rId20"/>
    <p:sldId id="276" r:id="rId21"/>
    <p:sldId id="291" r:id="rId22"/>
    <p:sldId id="285" r:id="rId23"/>
    <p:sldId id="290" r:id="rId24"/>
    <p:sldId id="277" r:id="rId25"/>
    <p:sldId id="278" r:id="rId26"/>
    <p:sldId id="292" r:id="rId27"/>
    <p:sldId id="279" r:id="rId28"/>
    <p:sldId id="280" r:id="rId29"/>
    <p:sldId id="281" r:id="rId30"/>
    <p:sldId id="293" r:id="rId31"/>
    <p:sldId id="282" r:id="rId32"/>
    <p:sldId id="283" r:id="rId33"/>
    <p:sldId id="284" r:id="rId34"/>
    <p:sldId id="286" r:id="rId35"/>
    <p:sldId id="295" r:id="rId36"/>
    <p:sldId id="289" r:id="rId37"/>
    <p:sldId id="287" r:id="rId38"/>
    <p:sldId id="288" r:id="rId39"/>
    <p:sldId id="294" r:id="rId40"/>
    <p:sldId id="296" r:id="rId41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>
      <p:cViewPr varScale="1">
        <p:scale>
          <a:sx n="69" d="100"/>
          <a:sy n="69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53D54-3201-43D1-B81C-F3BCC0A25B6D}" type="datetimeFigureOut">
              <a:rPr lang="hu-HU" smtClean="0"/>
              <a:pPr/>
              <a:t>2013.04.16.</a:t>
            </a:fld>
            <a:endParaRPr lang="hu-HU"/>
          </a:p>
        </p:txBody>
      </p:sp>
      <p:sp>
        <p:nvSpPr>
          <p:cNvPr id="19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7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4C86-625F-41FD-A37D-2376C94FD2D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53D54-3201-43D1-B81C-F3BCC0A25B6D}" type="datetimeFigureOut">
              <a:rPr lang="hu-HU" smtClean="0"/>
              <a:pPr/>
              <a:t>2013.04.16.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4C86-625F-41FD-A37D-2376C94FD2D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53D54-3201-43D1-B81C-F3BCC0A25B6D}" type="datetimeFigureOut">
              <a:rPr lang="hu-HU" smtClean="0"/>
              <a:pPr/>
              <a:t>2013.04.16.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4C86-625F-41FD-A37D-2376C94FD2D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53D54-3201-43D1-B81C-F3BCC0A25B6D}" type="datetimeFigureOut">
              <a:rPr lang="hu-HU" smtClean="0"/>
              <a:pPr/>
              <a:t>2013.04.16.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4C86-625F-41FD-A37D-2376C94FD2D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53D54-3201-43D1-B81C-F3BCC0A25B6D}" type="datetimeFigureOut">
              <a:rPr lang="hu-HU" smtClean="0"/>
              <a:pPr/>
              <a:t>2013.04.16.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4C86-625F-41FD-A37D-2376C94FD2D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53D54-3201-43D1-B81C-F3BCC0A25B6D}" type="datetimeFigureOut">
              <a:rPr lang="hu-HU" smtClean="0"/>
              <a:pPr/>
              <a:t>2013.04.16.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4C86-625F-41FD-A37D-2376C94FD2D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53D54-3201-43D1-B81C-F3BCC0A25B6D}" type="datetimeFigureOut">
              <a:rPr lang="hu-HU" smtClean="0"/>
              <a:pPr/>
              <a:t>2013.04.16.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4C86-625F-41FD-A37D-2376C94FD2D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53D54-3201-43D1-B81C-F3BCC0A25B6D}" type="datetimeFigureOut">
              <a:rPr lang="hu-HU" smtClean="0"/>
              <a:pPr/>
              <a:t>2013.04.16.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4C86-625F-41FD-A37D-2376C94FD2D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gy sarkán kerekítve levágott téglalap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erékszögű háromszög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53D54-3201-43D1-B81C-F3BCC0A25B6D}" type="datetimeFigureOut">
              <a:rPr lang="hu-HU" smtClean="0"/>
              <a:pPr/>
              <a:t>2013.04.16.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1EA4C86-625F-41FD-A37D-2376C94FD2D6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10" name="Szabadkézi sokszög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Szabadkézi sokszög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53D54-3201-43D1-B81C-F3BCC0A25B6D}" type="datetimeFigureOut">
              <a:rPr lang="hu-HU" smtClean="0"/>
              <a:pPr/>
              <a:t>2013.04.16.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4C86-625F-41FD-A37D-2376C94FD2D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53D54-3201-43D1-B81C-F3BCC0A25B6D}" type="datetimeFigureOut">
              <a:rPr lang="hu-HU" smtClean="0"/>
              <a:pPr/>
              <a:t>2013.04.16.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4C86-625F-41FD-A37D-2376C94FD2D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Cím hely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Szöveg hely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7C53D54-3201-43D1-B81C-F3BCC0A25B6D}" type="datetimeFigureOut">
              <a:rPr lang="hu-HU" smtClean="0"/>
              <a:pPr/>
              <a:t>2013.04.16.</a:t>
            </a:fld>
            <a:endParaRPr lang="hu-HU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1EA4C86-625F-41FD-A37D-2376C94FD2D6}" type="slidenum">
              <a:rPr lang="hu-HU" smtClean="0"/>
              <a:pPr/>
              <a:t>‹#›</a:t>
            </a:fld>
            <a:endParaRPr lang="hu-HU"/>
          </a:p>
        </p:txBody>
      </p:sp>
      <p:grpSp>
        <p:nvGrpSpPr>
          <p:cNvPr id="2" name="Csoportba foglalás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amaszpanasz.hu/hirek/szexszotar/3032/menstruacio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amaszpanasz.hu/hirek/szex/488/gyermekvallalas-kamaszkorban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amaszpanasz.hu/hirek/test/1980/hogyan-zajlik-az-abortusz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Serdülőkori változások a lányoknál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Dr. Pető Gabriella</a:t>
            </a:r>
          </a:p>
          <a:p>
            <a:r>
              <a:rPr lang="hu-HU" dirty="0" smtClean="0"/>
              <a:t>Hajdúnánás, 2013. 04.17.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098" name="Picture 2" descr="C:\Users\Dr. Pető Gabriella\Downloads\letöltés (8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3" y="1700808"/>
            <a:ext cx="6756495" cy="3528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3200" b="1" dirty="0" smtClean="0"/>
              <a:t>Pubertáskori (serdülőkori) testi változások a lányok életében</a:t>
            </a:r>
            <a:br>
              <a:rPr lang="hu-HU" sz="3200" b="1" dirty="0" smtClean="0"/>
            </a:br>
            <a:endParaRPr lang="hu-HU" sz="3200" dirty="0"/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/>
              <a:t>A lányok serdülésének az egyik ismertetőjele a nagyon </a:t>
            </a:r>
            <a:r>
              <a:rPr lang="hu-HU" b="1" dirty="0"/>
              <a:t>gyors növekedés</a:t>
            </a:r>
            <a:r>
              <a:rPr lang="hu-HU" dirty="0"/>
              <a:t>, bár egyes lányok esetében ez egyáltalán nem annyira látható, mint más változások (pl. nagyobb mellek vagy a szeméremszőrzet megjelenése). </a:t>
            </a:r>
            <a:endParaRPr lang="hu-HU" dirty="0" smtClean="0"/>
          </a:p>
          <a:p>
            <a:r>
              <a:rPr lang="hu-HU" dirty="0" smtClean="0"/>
              <a:t>Először </a:t>
            </a:r>
            <a:r>
              <a:rPr lang="hu-HU" dirty="0"/>
              <a:t>azt veszed észre, hogy a </a:t>
            </a:r>
            <a:r>
              <a:rPr lang="hu-HU" b="1" dirty="0"/>
              <a:t>lábad és a kezed nagyobb lesz</a:t>
            </a:r>
            <a:r>
              <a:rPr lang="hu-HU" dirty="0"/>
              <a:t>. Ezt követően megnövekszik a váll- és a lábcsontod, ami azt eredményezi, hogy magasabb leszel</a:t>
            </a:r>
            <a:r>
              <a:rPr lang="hu-HU" dirty="0" smtClean="0"/>
              <a:t>.</a:t>
            </a:r>
          </a:p>
          <a:p>
            <a:r>
              <a:rPr lang="hu-HU" dirty="0" smtClean="0"/>
              <a:t> </a:t>
            </a:r>
            <a:r>
              <a:rPr lang="hu-HU" dirty="0"/>
              <a:t>Amíg a tested többi része nem illeszkedik a kezed és lábad hosszúságához, addig ebben az időszakban egy kicsit otrombának érezheted magad. </a:t>
            </a:r>
            <a:endParaRPr lang="hu-HU" dirty="0" smtClean="0"/>
          </a:p>
          <a:p>
            <a:r>
              <a:rPr lang="hu-HU" dirty="0" smtClean="0"/>
              <a:t>Amikor </a:t>
            </a:r>
            <a:r>
              <a:rPr lang="hu-HU" dirty="0"/>
              <a:t>lezajlik a pubertás időszaka, a tested arányosabbá válik. </a:t>
            </a:r>
            <a:r>
              <a:rPr lang="hu-HU" dirty="0" smtClean="0"/>
              <a:t>Észreveheted </a:t>
            </a:r>
            <a:r>
              <a:rPr lang="hu-HU" dirty="0"/>
              <a:t>a testsúlyod növekedését is, ami a csontok növekedésével függ össze.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mellek megjelenése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hu-HU" sz="2400" dirty="0"/>
              <a:t>A serdülés egy másik ismertetőjele a lányoknál a mell megjelenése. A mellek szakaszosan fejlődnek, a teljes kifejlődésük pedig általában két-három évig tart. Az elején kis „csomókat” vagy a mellbimbók alatti kidudorodásokat vehetsz észre. Ezt követően, a melleid fokozatosan nagyobbakká és teljesebbekké válnak. Időnként egy kicsit fájhatnak is. Gyakran történik az, hogy a mellek nem nőnek szimmetrikusan és az elején az egyik nagyobb a másiknál, de a későbbiekben a méretük kiegyenlítődik. Attól félsz, hogy a melled vagy túl kicsi, vagy túl nagy lesz? Ne feledd, hogy minden lány más. A mellek nagysága a családban előforduló fizikai és genetikai vonásoktól függ, és nincs helyes méret. Ne legyen komplexusod – egyszerűen fogadd el a melledet olyannak, amilyen!</a:t>
            </a:r>
            <a:r>
              <a:rPr lang="hu-HU" sz="2400" dirty="0" smtClean="0"/>
              <a:t/>
            </a:r>
            <a:br>
              <a:rPr lang="hu-HU" sz="2400" dirty="0" smtClean="0"/>
            </a:br>
            <a:endParaRPr lang="hu-H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7170" name="Picture 2" descr="C:\Users\Dr. Pető Gabriella\Downloads\0000158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845036"/>
            <a:ext cx="4104455" cy="52811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A szőrzet megjelenése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hu-HU" dirty="0"/>
              <a:t>Hamarosan észreveheted a göndör szőrzetet, amely a szeméremdombod környékén kezd el nőni. Egyes lányoknál a szeméremszőrzet még a mellek fejlődése előtt megjelenik. </a:t>
            </a:r>
            <a:endParaRPr lang="hu-HU" dirty="0" smtClean="0"/>
          </a:p>
          <a:p>
            <a:r>
              <a:rPr lang="hu-HU" dirty="0" smtClean="0"/>
              <a:t>Az </a:t>
            </a:r>
            <a:r>
              <a:rPr lang="hu-HU" dirty="0"/>
              <a:t>elején a szőrszálak puhák és nincs sok belőlük, később sokkal hosszabbakká és göndörebbekké válnak. Annak ellenére, hogy a szőrzet főleg a lábak között jelenik meg, véglegesen az egész szeméremterületet beborítja és a combok felső, belső felén is megjelenhet. Ez a folyamat rendszerint két-három évig tart</a:t>
            </a:r>
            <a:r>
              <a:rPr lang="hu-HU" dirty="0" smtClean="0"/>
              <a:t>.</a:t>
            </a:r>
          </a:p>
          <a:p>
            <a:r>
              <a:rPr lang="hu-HU" dirty="0" smtClean="0"/>
              <a:t> </a:t>
            </a:r>
            <a:r>
              <a:rPr lang="hu-HU" dirty="0"/>
              <a:t>Néhány hónappal azután, hogy a szeméremszőrzet első szőrszálai megjelennek, megjelenik a hónaljszőrzet is. 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Fokozott </a:t>
            </a:r>
            <a:r>
              <a:rPr lang="hu-HU" b="1" dirty="0" err="1" smtClean="0"/>
              <a:t>izzadékonyság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hu-HU" dirty="0"/>
              <a:t>Az izzadságmirigyeid megnövekednek és aktívabbakká válnak – semmi különös nincs abban, hogy egyre jobban izzadsz. Ez már akkor bekövetkezhet, mielőtt a melleid megnövekszenek. Érdemes tehát törődnöd az izzadás elleni védelemmel. Itt az ideje a kozmetikumaidat egy jó izzadságátlóval kiegészíteni.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Pattanás…</a:t>
            </a:r>
            <a:endParaRPr lang="hu-HU" dirty="0"/>
          </a:p>
        </p:txBody>
      </p:sp>
      <p:pic>
        <p:nvPicPr>
          <p:cNvPr id="5122" name="Picture 2" descr="C:\Users\Dr. Pető Gabriella\Downloads\pattanas_22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916832"/>
            <a:ext cx="5688632" cy="3024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Zsírosodó bőr és haj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Serdülőkorban </a:t>
            </a:r>
            <a:r>
              <a:rPr lang="hu-HU" dirty="0"/>
              <a:t>a fejbőröd több faggyút termel, főleg az arcodon</a:t>
            </a:r>
            <a:r>
              <a:rPr lang="hu-HU" dirty="0" smtClean="0"/>
              <a:t>.</a:t>
            </a:r>
          </a:p>
          <a:p>
            <a:r>
              <a:rPr lang="hu-HU" dirty="0" smtClean="0"/>
              <a:t> </a:t>
            </a:r>
            <a:r>
              <a:rPr lang="hu-HU" dirty="0"/>
              <a:t>A faggyú a pórusokat eltömítheti, </a:t>
            </a:r>
            <a:r>
              <a:rPr lang="hu-HU" dirty="0" err="1"/>
              <a:t>aknét</a:t>
            </a:r>
            <a:r>
              <a:rPr lang="hu-HU" dirty="0"/>
              <a:t> is okozhat. </a:t>
            </a:r>
            <a:endParaRPr lang="hu-HU" dirty="0" smtClean="0"/>
          </a:p>
          <a:p>
            <a:r>
              <a:rPr lang="hu-HU" dirty="0" smtClean="0"/>
              <a:t>Ahhoz</a:t>
            </a:r>
            <a:r>
              <a:rPr lang="hu-HU" dirty="0"/>
              <a:t>, hogy az ilyen kellemetlenségeket elkerülhesd, kezdd el gyakrabban mosni az arcodat és gondoskodj a megfelelő gél vagy tisztító tej megválasztásáról.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A női nemi szervek felépítése</a:t>
            </a:r>
            <a:endParaRPr lang="hu-HU" dirty="0"/>
          </a:p>
        </p:txBody>
      </p:sp>
      <p:pic>
        <p:nvPicPr>
          <p:cNvPr id="1026" name="Picture 2" descr="C:\Users\Dr. Pető Gabriella\Downloads\Női_nemi_szervek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00525" y="1935163"/>
            <a:ext cx="4742949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A nemi szerveken végbemenő változások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hu-HU" dirty="0"/>
              <a:t>A serdülőkorban az intim testrészeid is nőnek és változnak. A külső testrészeket (szeméremtestet) két ajakszerű bőrredő fedi. A külső szeméremajkakat szőrzet fedheti, a kisebb, belső ajkak szőrtelenek. Mindkét szerv egyre nagyobb lesz. Változáson mennek át a belső testrészeid: a hüvely meghosszabbodik, a méh megnő.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Külső nemi szervek</a:t>
            </a:r>
            <a:endParaRPr lang="hu-HU" dirty="0"/>
          </a:p>
        </p:txBody>
      </p:sp>
      <p:pic>
        <p:nvPicPr>
          <p:cNvPr id="2050" name="Picture 2" descr="C:\Users\Dr. Pető Gabriella\Downloads\noikuls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4199" y="2060848"/>
            <a:ext cx="6092137" cy="35791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Váladék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hu-HU" sz="4000" dirty="0"/>
              <a:t>Mielőtt megjelenik az első menstruációd, valószínűleg az </a:t>
            </a:r>
            <a:r>
              <a:rPr lang="hu-HU" sz="4000" dirty="0" err="1"/>
              <a:t>alsóneműdön</a:t>
            </a:r>
            <a:r>
              <a:rPr lang="hu-HU" sz="4000" dirty="0"/>
              <a:t> sárga vagy fehér foltokat vehetsz észre. Ez a szervezeted által termelt, a hüvelyed nedvességét és tisztítását biztosító természetes folyadék</a:t>
            </a:r>
            <a:r>
              <a:rPr lang="hu-HU" sz="4000" dirty="0" smtClean="0"/>
              <a:t>.</a:t>
            </a:r>
          </a:p>
          <a:p>
            <a:r>
              <a:rPr lang="hu-HU" sz="4000" dirty="0" smtClean="0"/>
              <a:t> </a:t>
            </a:r>
            <a:r>
              <a:rPr lang="hu-HU" sz="4000" dirty="0"/>
              <a:t>A hüvelyváladék megjelenése azt jelenti, hogy 6-18 hónapon belül menstruálni kezdesz. A váladék bőséges vagy alig észrevehető is lehet – mindkét eset teljesen normális</a:t>
            </a:r>
            <a:r>
              <a:rPr lang="hu-HU" sz="4000" dirty="0" smtClean="0"/>
              <a:t>.</a:t>
            </a:r>
          </a:p>
          <a:p>
            <a:r>
              <a:rPr lang="hu-HU" sz="4000" dirty="0" smtClean="0"/>
              <a:t> </a:t>
            </a:r>
            <a:r>
              <a:rPr lang="hu-HU" sz="4000" dirty="0"/>
              <a:t>Ha azonban észreveszed, hogy a váladék kellemetlen illatú, vagy a nemi szerveid környékén fájdalmat és viszketést érzel - ez fertőzésnek lehet a jele. Az ilyen esetben haladéktalanul el kell menned az orvoshoz.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Menstruáció ciklusa</a:t>
            </a:r>
            <a:br>
              <a:rPr lang="hu-HU" b="1" dirty="0" smtClean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hu-HU" sz="2000" dirty="0" smtClean="0"/>
              <a:t>A </a:t>
            </a:r>
            <a:r>
              <a:rPr lang="hu-HU" sz="2000" dirty="0"/>
              <a:t>nemi érés tipikus jelenségei, mint az emlők növekedése, a zsírpárnák megjelenése stb. a tüszőhormon hatásával magyarázhatók.</a:t>
            </a:r>
          </a:p>
          <a:p>
            <a:r>
              <a:rPr lang="hu-HU" sz="2000" dirty="0"/>
              <a:t>Ez a fokozott </a:t>
            </a:r>
            <a:r>
              <a:rPr lang="hu-HU" sz="2000" dirty="0" err="1"/>
              <a:t>tüszőhormontermelődés</a:t>
            </a:r>
            <a:r>
              <a:rPr lang="hu-HU" sz="2000" dirty="0"/>
              <a:t> visszahat a hipofízisre is, és ennek hatására megnő a sárgatest stimuláló (</a:t>
            </a:r>
            <a:r>
              <a:rPr lang="hu-HU" sz="2000" dirty="0" err="1"/>
              <a:t>luteinizáló</a:t>
            </a:r>
            <a:r>
              <a:rPr lang="hu-HU" sz="2000" dirty="0"/>
              <a:t> - LH) hormon termelődése.</a:t>
            </a:r>
          </a:p>
          <a:p>
            <a:r>
              <a:rPr lang="hu-HU" sz="2000" dirty="0"/>
              <a:t>Ennek hatására következik be a tüszőrepedés (ovuláció) a petesejt ekkor elindul vándorútjára, hogy találkozzon - vagy ne - a párjával, a férfi ivarsejtjeivel a spermiumokkal.</a:t>
            </a:r>
          </a:p>
          <a:p>
            <a:r>
              <a:rPr lang="hu-HU" sz="2000" dirty="0"/>
              <a:t>A megrepedt tüsző ágya, átalakul sárgatestté és az általa termelt sárgatest hormon (progeszteron) készíti fel a </a:t>
            </a:r>
            <a:r>
              <a:rPr lang="hu-HU" sz="2000" b="1" dirty="0"/>
              <a:t>méh</a:t>
            </a:r>
            <a:r>
              <a:rPr lang="hu-HU" sz="2000" dirty="0"/>
              <a:t> nyálkahártyáját a találkozott ivarsejtekből képződő magzatkezdemény befogadására, vagy ha ez (a találkozás, termékenyülés, egyesülés, intim kontakt, terhesség) nem jön létre, akkor a </a:t>
            </a:r>
            <a:r>
              <a:rPr lang="hu-HU" sz="2000" b="1" dirty="0"/>
              <a:t>méh</a:t>
            </a:r>
            <a:r>
              <a:rPr lang="hu-HU" sz="2000" dirty="0"/>
              <a:t> nyálkahártyája vérzés közepette 2 hét múlva leválik.</a:t>
            </a:r>
          </a:p>
          <a:p>
            <a:r>
              <a:rPr lang="hu-HU" sz="2000" dirty="0"/>
              <a:t>Ennek az eredménye a menstruáció (havi vérzés, havi baj, </a:t>
            </a:r>
            <a:r>
              <a:rPr lang="hu-HU" sz="2000" dirty="0" err="1"/>
              <a:t>mensi</a:t>
            </a:r>
            <a:r>
              <a:rPr lang="hu-HU" sz="2000" dirty="0"/>
              <a:t>).</a:t>
            </a:r>
          </a:p>
          <a:p>
            <a:endParaRPr lang="hu-H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A menstruáció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hu-HU" dirty="0"/>
              <a:t>A menstruációd az első két évben nagyon kiszámíthatatlan lehet. Általában a ciklus egy-két év alatt stabilizálódik, vagyis valamennyi ideig rendszertelen is lehet. Ha három hónapig kimarad a menstruációd, nincs még okod a pánikra.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/>
              <a:t>A belső női nemi szervek közül a méh legbelső rétege a méhnyálkahártya, amely hormonális hatásra minden ciklus alatt fokozatosan megvastagszik, majd vérzés kíséretében lelökődik.</a:t>
            </a:r>
          </a:p>
          <a:p>
            <a:r>
              <a:rPr lang="hu-HU" dirty="0"/>
              <a:t>A  </a:t>
            </a:r>
            <a:r>
              <a:rPr lang="hu-HU" b="1" dirty="0"/>
              <a:t>menstruációs</a:t>
            </a:r>
            <a:r>
              <a:rPr lang="hu-HU" dirty="0"/>
              <a:t> ciklus hossza általában 28 nap, így a méhnyálkahártya lelökődése is 28 naponta következik be, innen származik az elnevezés (latinul </a:t>
            </a:r>
            <a:r>
              <a:rPr lang="hu-HU" dirty="0" err="1"/>
              <a:t>mensis</a:t>
            </a:r>
            <a:r>
              <a:rPr lang="hu-HU" dirty="0"/>
              <a:t>: hónap).</a:t>
            </a:r>
          </a:p>
          <a:p>
            <a:r>
              <a:rPr lang="hu-HU" dirty="0"/>
              <a:t>Mind a nyálkahártya megvastagodása, mind leválása hormonális hatásra következik be. A női hormonok termelődésének legfontosabb helye a petefészek, ahol döntően </a:t>
            </a:r>
            <a:r>
              <a:rPr lang="hu-HU" dirty="0" err="1"/>
              <a:t>ösztrogének</a:t>
            </a:r>
            <a:r>
              <a:rPr lang="hu-HU" dirty="0"/>
              <a:t> és progeszteron termelődik, melyek létrehozzák a méhnyálkahártya fokozatos megvastagodását, majd leválását.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Picture 2" descr="C:\Users\Dr. Pető Gabriella\Downloads\naptar-2011-min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704373"/>
            <a:ext cx="4320480" cy="57432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A </a:t>
            </a:r>
            <a:r>
              <a:rPr lang="hu-HU" b="1" dirty="0" smtClean="0">
                <a:hlinkClick r:id="rId2" tooltip="Mi a menstruáció?"/>
              </a:rPr>
              <a:t>menstruáció </a:t>
            </a:r>
            <a:r>
              <a:rPr lang="hu-HU" b="1" dirty="0" smtClean="0"/>
              <a:t>folyamata</a:t>
            </a:r>
            <a:br>
              <a:rPr lang="hu-HU" b="1" dirty="0" smtClean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hu-HU" sz="5100" dirty="0" smtClean="0"/>
              <a:t>A </a:t>
            </a:r>
            <a:r>
              <a:rPr lang="hu-HU" sz="5100" dirty="0"/>
              <a:t>nemi teljesség korában a petefészekben, a ciklus 14. napján tüszőérés következik be. Azonban a peteérés nem abszolút feltétele a menstruációnak, a rendszeres </a:t>
            </a:r>
            <a:r>
              <a:rPr lang="hu-HU" sz="5100" b="1" dirty="0"/>
              <a:t>havi vérzés</a:t>
            </a:r>
            <a:r>
              <a:rPr lang="hu-HU" sz="5100" dirty="0"/>
              <a:t> peteérés nélkül is bekövetkezhet.</a:t>
            </a:r>
          </a:p>
          <a:p>
            <a:r>
              <a:rPr lang="hu-HU" sz="5100" dirty="0"/>
              <a:t>Ugyancsak havonta jelentkezik a vérzése a fogamzásgátló tablettát szedő nőknek, azonban ez a vérzés a tabletta hormontartalmának, és nem a petefészek hormontermelésének eredménye. A vérzés ilyenkor a tablettaszedés 7 napos szünetében jelentkezik, és megvonásos vérzésnek nevezzük.</a:t>
            </a:r>
          </a:p>
          <a:p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6146" name="Picture 2" descr="C:\Users\Dr. Pető Gabriella\Downloads\MISZE-HU-13-4-4-12-ce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88640"/>
            <a:ext cx="3240360" cy="6408712"/>
          </a:xfrm>
          <a:prstGeom prst="rect">
            <a:avLst/>
          </a:prstGeom>
          <a:noFill/>
        </p:spPr>
      </p:pic>
      <p:pic>
        <p:nvPicPr>
          <p:cNvPr id="6147" name="Picture 3" descr="C:\Users\Dr. Pető Gabriella\Downloads\images (10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132856"/>
            <a:ext cx="4453604" cy="2880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Tini szex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Miért élünk szexuális életet egyáltalán?</a:t>
            </a:r>
          </a:p>
          <a:p>
            <a:r>
              <a:rPr lang="hu-HU" dirty="0" smtClean="0"/>
              <a:t>Mit jelent a férfinak és mit a nőnek?</a:t>
            </a:r>
          </a:p>
          <a:p>
            <a:r>
              <a:rPr lang="hu-HU" dirty="0" smtClean="0"/>
              <a:t>Miért </a:t>
            </a:r>
            <a:r>
              <a:rPr lang="hu-HU" dirty="0" err="1" smtClean="0"/>
              <a:t>szexel</a:t>
            </a:r>
            <a:r>
              <a:rPr lang="hu-HU" dirty="0" smtClean="0"/>
              <a:t> a tini? – A technikát valószínűleg tudja, de lelkileg egyáltalán nem felkészült!!!</a:t>
            </a:r>
          </a:p>
          <a:p>
            <a:r>
              <a:rPr lang="hu-HU" b="1" i="1" dirty="0" smtClean="0"/>
              <a:t>Következmények</a:t>
            </a:r>
            <a:r>
              <a:rPr lang="hu-HU" dirty="0" smtClean="0"/>
              <a:t>: Nemi úton terjedő betegségek, terhesség, lelki károsodás</a:t>
            </a:r>
          </a:p>
          <a:p>
            <a:r>
              <a:rPr lang="hu-HU" dirty="0" smtClean="0"/>
              <a:t>Védekezés: pszichés felkészülés, </a:t>
            </a:r>
            <a:r>
              <a:rPr lang="hu-HU" dirty="0" err="1" smtClean="0"/>
              <a:t>terhességmegelőzés</a:t>
            </a:r>
            <a:r>
              <a:rPr lang="hu-HU" dirty="0" smtClean="0"/>
              <a:t> ( óvszer, fogamzásgátló tabletta, </a:t>
            </a:r>
            <a:r>
              <a:rPr lang="hu-HU" dirty="0" err="1" smtClean="0"/>
              <a:t>Pharmatex</a:t>
            </a:r>
            <a:r>
              <a:rPr lang="hu-HU" dirty="0" smtClean="0"/>
              <a:t> gél, hab stb.)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074" name="Picture 2" descr="C:\Users\Dr. Pető Gabriella\Downloads\images (13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052736"/>
            <a:ext cx="5040560" cy="4680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Tini szex és következmények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4000" b="1" dirty="0" smtClean="0"/>
              <a:t>Az esemény utáni tabletta rendkívül veszélyes, különösen az érésben lévő szervezet számára, NEM kívánatos formája a védekezésnek!!!</a:t>
            </a:r>
          </a:p>
          <a:p>
            <a:r>
              <a:rPr lang="hu-HU" sz="4000" b="1" dirty="0" smtClean="0"/>
              <a:t>( </a:t>
            </a:r>
            <a:r>
              <a:rPr lang="hu-HU" sz="4000" b="1" dirty="0" err="1" smtClean="0"/>
              <a:t>Escapelle</a:t>
            </a:r>
            <a:r>
              <a:rPr lang="hu-HU" sz="4000" b="1" dirty="0" smtClean="0"/>
              <a:t>, </a:t>
            </a:r>
            <a:r>
              <a:rPr lang="hu-HU" sz="4000" b="1" dirty="0" err="1" smtClean="0"/>
              <a:t>Rigesoft</a:t>
            </a:r>
            <a:r>
              <a:rPr lang="hu-HU" sz="4000" b="1" dirty="0" smtClean="0"/>
              <a:t> stb.)</a:t>
            </a:r>
            <a:endParaRPr lang="hu-H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2050" name="Picture 2" descr="C:\Users\Dr. Pető Gabriella\Downloads\images (1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412776"/>
            <a:ext cx="3312368" cy="4648938"/>
          </a:xfrm>
          <a:prstGeom prst="rect">
            <a:avLst/>
          </a:prstGeom>
          <a:noFill/>
        </p:spPr>
      </p:pic>
      <p:pic>
        <p:nvPicPr>
          <p:cNvPr id="2051" name="Picture 3" descr="C:\Users\Dr. Pető Gabriella\Downloads\images (1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13207" y="2478900"/>
            <a:ext cx="3619233" cy="27354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Miért több a nem kívánt terhesség a serdülők között? 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b="1" dirty="0" smtClean="0"/>
              <a:t>1. Mert keveset tudnak a helyes védekezésről</a:t>
            </a:r>
            <a:endParaRPr lang="hu-HU" dirty="0" smtClean="0"/>
          </a:p>
          <a:p>
            <a:r>
              <a:rPr lang="hu-HU" dirty="0" smtClean="0"/>
              <a:t>Egyszerű lenne azt válaszolni, hogy a tapasztalatlanság és tudatlanság az oka. Részben természetesen így van: a tizenévesek ismeretei a szexualitással és fogamzásgátlással kapcsolatosan igen hiányosak. Bár kötelező iskolai oktatás elvben létezik, sokszor csak formális és kényszerjellegű. </a:t>
            </a:r>
            <a:endParaRPr lang="hu-HU" dirty="0" smtClean="0"/>
          </a:p>
          <a:p>
            <a:r>
              <a:rPr lang="hu-HU" dirty="0" smtClean="0"/>
              <a:t>Egy </a:t>
            </a:r>
            <a:r>
              <a:rPr lang="hu-HU" dirty="0" smtClean="0"/>
              <a:t>tizenéves a problémáit általában nem a szüleivel beszéli meg, hanem hasonló korú - és hasonlóan tájékozatlan - barátoktól kér tanácsot. Nem is tehetnek másként, hiszen a szülők általában maguk is eléggé tájékozatlanok ezen a téren. Hagyományos családban nem is szokásos és illendő ezekről a témákról beszélgetni a gyerekkel.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u-HU" b="1" dirty="0" smtClean="0"/>
              <a:t>2. Mert egy tinédzser nem "családtervező </a:t>
            </a:r>
            <a:r>
              <a:rPr lang="hu-HU" b="1" dirty="0" smtClean="0"/>
              <a:t>matematikus„</a:t>
            </a:r>
          </a:p>
          <a:p>
            <a:endParaRPr lang="hu-HU" dirty="0" smtClean="0"/>
          </a:p>
          <a:p>
            <a:r>
              <a:rPr lang="hu-HU" dirty="0" smtClean="0"/>
              <a:t>Sok esetben az intelligens, tájékozott, a fogamzásgátlás lehetőségeit jól ismerő serdülőkkel is megtörténik a baj. Oka lehet, hogy az első szexuális kapcsolat általában alkalomszerűen, előre nem tervezetten, nem megfelelő körülmények között jön létre. </a:t>
            </a:r>
            <a:endParaRPr lang="hu-HU" dirty="0" smtClean="0"/>
          </a:p>
          <a:p>
            <a:r>
              <a:rPr lang="hu-HU" dirty="0" smtClean="0"/>
              <a:t>Gyakran </a:t>
            </a:r>
            <a:r>
              <a:rPr lang="hu-HU" dirty="0" smtClean="0"/>
              <a:t>játszik szerepet az ital vagy kábítószer, amely hatása alatt a védekezésre nem gondol senki. És ne felejtsük, egy serdülő nem felelősségteljes családtervezési szakember, hanem gondtalan tini, aki könnyebben elhárítja magától a szexuális élet következményeinek gondolatát, a "velem ez úgysem történhet meg" felfogás alapján.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098" name="Picture 2" descr="C:\Users\Dr. Pető Gabriella\Downloads\images (14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700808"/>
            <a:ext cx="6624736" cy="3960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hu-HU" sz="2400" b="1" dirty="0" smtClean="0"/>
              <a:t>3. Mert minden kezdet nehéz!</a:t>
            </a:r>
            <a:endParaRPr lang="hu-HU" sz="2400" dirty="0" smtClean="0"/>
          </a:p>
          <a:p>
            <a:r>
              <a:rPr lang="hu-HU" sz="2400" dirty="0" smtClean="0"/>
              <a:t>Egy házibuliba, </a:t>
            </a:r>
            <a:r>
              <a:rPr lang="hu-HU" sz="2400" dirty="0" err="1" smtClean="0"/>
              <a:t>randira</a:t>
            </a:r>
            <a:r>
              <a:rPr lang="hu-HU" sz="2400" dirty="0" smtClean="0"/>
              <a:t> vagy diszkóba a legtöbb lány nem úgy indul, hogy "na holnapután elvesztem a szüzességemet, meg kéne oldani a védekezésemet!" Ezért az első együttlétkor legtöbbször nincs kéznél megfelelő fogamzásgátló eszköz. </a:t>
            </a:r>
            <a:endParaRPr lang="hu-HU" sz="2400" dirty="0" smtClean="0"/>
          </a:p>
          <a:p>
            <a:r>
              <a:rPr lang="hu-HU" sz="2400" dirty="0" smtClean="0"/>
              <a:t>Ha </a:t>
            </a:r>
            <a:r>
              <a:rPr lang="hu-HU" sz="2400" dirty="0" smtClean="0"/>
              <a:t>az első együttléteket sikerült szerencsével megúszni, akkor jutnak el odáig sokan - főleg, ha nem lehet kéz alatt tablettát szerezni a legjobb barátnőtől - hogy el kellene menni az orvoshoz tanácsadásért és receptért. Ami nem is olyan könnyű, mert a zsúfolt, barátságtalan, futószalag-jelleggel működő nőgyógyászati szakrendelések légköre rendkívül riasztó egy érzékeny serdülő számára. </a:t>
            </a:r>
          </a:p>
          <a:p>
            <a:endParaRPr lang="hu-H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b="1" u="sng" dirty="0" smtClean="0"/>
              <a:t>4. Van aki a gyermektől várja a szeretetet</a:t>
            </a:r>
            <a:endParaRPr lang="hu-HU" u="sng" dirty="0" smtClean="0"/>
          </a:p>
          <a:p>
            <a:r>
              <a:rPr lang="hu-HU" dirty="0" smtClean="0"/>
              <a:t>Talán a legszomorúbb eset, ha a rideg, megértés és szeretet nélküli családi légkör és a magány miatt menekül egy serdülő szexuális kapcsolatba. Sok esetben ez a tudat alatti vágyakozás áll a serdülőkori terhességek hátterében is</a:t>
            </a:r>
            <a:r>
              <a:rPr lang="hu-HU" dirty="0" smtClean="0"/>
              <a:t>.</a:t>
            </a:r>
          </a:p>
          <a:p>
            <a:r>
              <a:rPr lang="hu-HU" dirty="0" smtClean="0"/>
              <a:t> </a:t>
            </a:r>
            <a:r>
              <a:rPr lang="hu-HU" dirty="0" smtClean="0"/>
              <a:t>Egy USA tanulmány szerint azoknak a fiatal lányoknak a 20%-a, akik teherbe estek, mert semmiféle védekezést nem alkalmaztak, bevallotta gyermek utáni vágyát. Azért szerettek volna gyermeket szülni, mert a saját gyermeküktől remélték azt a szeretetet, megértést és megbecsülést, amelyet addigi életük során mindenki megtagadott tőlük.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u-HU" b="1" dirty="0" smtClean="0"/>
              <a:t>5. Mert a zsebpénzből nem szívesen költenek </a:t>
            </a:r>
            <a:r>
              <a:rPr lang="hu-HU" b="1" dirty="0" smtClean="0"/>
              <a:t>tablettára</a:t>
            </a:r>
          </a:p>
          <a:p>
            <a:endParaRPr lang="hu-HU" dirty="0" smtClean="0"/>
          </a:p>
          <a:p>
            <a:r>
              <a:rPr lang="hu-HU" dirty="0" smtClean="0"/>
              <a:t>Gyakran említik, hogy a fogamzásgátló tabletták magas ára miatt a védekezés a serdülők számára elérhetetlen. Kétségtelenül vannak olyan családok, akiknél havi ötszáz vagy ezer forint kiadása megoldhatatlan problémát jelent. Ők azok, akik számára tényleges segítséget nyújthatna a fogamzásgátló tabletták társadalombiztosítási támogatása. Sokszor azonban megvan a havi több ezer forint zsebpénz, de máshova vándorol</a:t>
            </a:r>
            <a:r>
              <a:rPr lang="hu-HU" dirty="0" smtClean="0"/>
              <a:t>.</a:t>
            </a:r>
          </a:p>
          <a:p>
            <a:r>
              <a:rPr lang="hu-HU" dirty="0" smtClean="0"/>
              <a:t> </a:t>
            </a:r>
            <a:r>
              <a:rPr lang="hu-HU" dirty="0" smtClean="0"/>
              <a:t>Az egészség és a biztonság napjainkban nem olyan értékek, amelyek versenyezhetnének egy új edzőcipővel vagy egy koncertjeggyel a serdülők értékrendjében.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5122" name="Picture 2" descr="C:\Users\Dr. Pető Gabriella\Downloads\fogamzasgatlodontes_nag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5539077" cy="3273091"/>
          </a:xfrm>
          <a:prstGeom prst="rect">
            <a:avLst/>
          </a:prstGeom>
          <a:noFill/>
        </p:spPr>
      </p:pic>
      <p:pic>
        <p:nvPicPr>
          <p:cNvPr id="5123" name="Picture 3" descr="C:\Users\Dr. Pető Gabriella\Downloads\images (1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3284984"/>
            <a:ext cx="2232248" cy="3153493"/>
          </a:xfrm>
          <a:prstGeom prst="rect">
            <a:avLst/>
          </a:prstGeom>
          <a:noFill/>
        </p:spPr>
      </p:pic>
      <p:pic>
        <p:nvPicPr>
          <p:cNvPr id="5124" name="Picture 4" descr="C:\Users\Dr. Pető Gabriella\Downloads\tehrhesteszt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1556792"/>
            <a:ext cx="2092448" cy="3130302"/>
          </a:xfrm>
          <a:prstGeom prst="rect">
            <a:avLst/>
          </a:prstGeom>
          <a:noFill/>
        </p:spPr>
      </p:pic>
      <p:pic>
        <p:nvPicPr>
          <p:cNvPr id="5125" name="Picture 5" descr="C:\Users\Dr. Pető Gabriella\Downloads\terhessegi-tesz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4005064"/>
            <a:ext cx="2667000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Hogyan ismerik fel a serdülőkori terhességeket?</a:t>
            </a:r>
            <a:br>
              <a:rPr lang="hu-HU" b="1" dirty="0" smtClean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 smtClean="0"/>
              <a:t>A serdülőkori terhességeket általában későn, már a harmadik hónap után szokták felismerni. Szerepet játszik ebben a kislány tudatlansága vagy titkolózása, és a szülők gyanútlansága. A terhesség tényét elfedheti, hogy ebben a korban egyébként is gyakori még a vérzészavar és vérzéskimaradás vagy a hízás és egyéb endokrin rendellenességek. Gyakran csak a nőgyógyászati ultrahang-vizsgálat állapítja meg, mennyire előrehaladott a terhesség.</a:t>
            </a:r>
          </a:p>
          <a:p>
            <a:r>
              <a:rPr lang="hu-HU" dirty="0" smtClean="0"/>
              <a:t>A terhesség felismerése súlyos lelki megrázkódtatást jelent a serdülőnek és a családnak is. Két lehetséges kimenetele van: a művi </a:t>
            </a:r>
            <a:r>
              <a:rPr lang="hu-HU" dirty="0" err="1" smtClean="0"/>
              <a:t>terhességmegszakítás</a:t>
            </a:r>
            <a:r>
              <a:rPr lang="hu-HU" dirty="0" smtClean="0"/>
              <a:t> vagy a gyermek felvállalása és megszülése.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Miért tartják olyan veszélyesnek az abortuszt?</a:t>
            </a:r>
            <a:br>
              <a:rPr lang="hu-HU" b="1" dirty="0" smtClean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Az abortusz lehetséges késői következménye a kismedencei gyulladás, amelyet követően a méhkürt elzáródásával meddőség jöhet létre</a:t>
            </a:r>
            <a:r>
              <a:rPr lang="hu-HU" dirty="0" smtClean="0"/>
              <a:t>.</a:t>
            </a:r>
          </a:p>
          <a:p>
            <a:r>
              <a:rPr lang="hu-HU" dirty="0" smtClean="0"/>
              <a:t> </a:t>
            </a:r>
            <a:r>
              <a:rPr lang="hu-HU" dirty="0" smtClean="0"/>
              <a:t>A méhszáj tágítása miatt gyakori a </a:t>
            </a:r>
            <a:r>
              <a:rPr lang="hu-HU" dirty="0" err="1" smtClean="0"/>
              <a:t>zárófunkció</a:t>
            </a:r>
            <a:r>
              <a:rPr lang="hu-HU" dirty="0" smtClean="0"/>
              <a:t> károsodása, ezért gyakoribb a vetélés és a koraszülés</a:t>
            </a:r>
            <a:r>
              <a:rPr lang="hu-HU" dirty="0" smtClean="0"/>
              <a:t>.</a:t>
            </a:r>
          </a:p>
          <a:p>
            <a:r>
              <a:rPr lang="hu-HU" dirty="0" smtClean="0"/>
              <a:t> </a:t>
            </a:r>
            <a:r>
              <a:rPr lang="hu-HU" dirty="0" smtClean="0"/>
              <a:t>A méhfal illetve a méhnyálkahártya olyan maradandó károsodást szenvedhet, amely miatt később a megtermékenyített pete beágyazódása nem lehetséges.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Milyen veszélyekkel jár, ha egy serdülő megszüli a gyermeket?</a:t>
            </a:r>
            <a:br>
              <a:rPr lang="hu-HU" b="1" dirty="0" smtClean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 smtClean="0"/>
              <a:t>A serdülők csoportjában gyakoribbak a </a:t>
            </a:r>
            <a:r>
              <a:rPr lang="hu-HU" dirty="0" smtClean="0"/>
              <a:t>terhesség szövődményei</a:t>
            </a:r>
            <a:r>
              <a:rPr lang="hu-HU" dirty="0" smtClean="0"/>
              <a:t>, például az ún. </a:t>
            </a:r>
            <a:r>
              <a:rPr lang="hu-HU" dirty="0" err="1" smtClean="0"/>
              <a:t>toxaemia</a:t>
            </a:r>
            <a:r>
              <a:rPr lang="hu-HU" dirty="0" smtClean="0"/>
              <a:t> (magas vérnyomással, kiterjedt vizenyővel járó életveszélyes állapot) vagy a súlyos vérszegénység. </a:t>
            </a:r>
            <a:endParaRPr lang="hu-HU" dirty="0" smtClean="0"/>
          </a:p>
          <a:p>
            <a:r>
              <a:rPr lang="hu-HU" dirty="0" smtClean="0"/>
              <a:t>A </a:t>
            </a:r>
            <a:r>
              <a:rPr lang="hu-HU" dirty="0" smtClean="0"/>
              <a:t>serdülő anyáknál magasabb az éretlen és koraszülések aránya, így több a fejlődésben visszamaradt újszülött. </a:t>
            </a:r>
            <a:endParaRPr lang="hu-HU" dirty="0" smtClean="0"/>
          </a:p>
          <a:p>
            <a:r>
              <a:rPr lang="hu-HU" dirty="0" smtClean="0"/>
              <a:t>Gyakoribb </a:t>
            </a:r>
            <a:r>
              <a:rPr lang="hu-HU" dirty="0" smtClean="0"/>
              <a:t>a szülés alatti vérzés és a későbbi gyermekágyi fertőzés. Mind anyai mind magzati tekintetben magasabb a halálozás, mint az idősebb korosztályok esetén</a:t>
            </a:r>
            <a:r>
              <a:rPr lang="hu-HU" dirty="0" smtClean="0"/>
              <a:t>.</a:t>
            </a:r>
          </a:p>
          <a:p>
            <a:r>
              <a:rPr lang="hu-HU" dirty="0" smtClean="0"/>
              <a:t> </a:t>
            </a:r>
            <a:r>
              <a:rPr lang="hu-HU" dirty="0" smtClean="0"/>
              <a:t>És ne felejtsük el, hogy az önmagáról is gondoskodni képtelen leányanya - akinek tanulmányai megszakadtak, szakmája nincs - a szülés után felelős lesz egy másik gyermekért, akit nem tud ellátni.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Ha úgy döntöttél, hogy szülővé válsz:</a:t>
            </a:r>
            <a:br>
              <a:rPr lang="hu-HU" b="1" dirty="0" smtClean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dirty="0" smtClean="0"/>
              <a:t>Szülőnek </a:t>
            </a:r>
            <a:r>
              <a:rPr lang="hu-HU" dirty="0" smtClean="0"/>
              <a:t>lenni és gyereket nevelni az egyik legnehezebb kihívás. Mégis az a csoda, ami az elkövetkezendő hónapokban fejlődik a szervezetedben, a változások amik végbe fognak menni a testedben-lelkedben mind-mind fantasztikus. Egy kis lény lesz Rád bízva, belőle kell igazi felnőttet nevelni</a:t>
            </a:r>
            <a:r>
              <a:rPr lang="hu-HU" dirty="0" smtClean="0"/>
              <a:t>.</a:t>
            </a:r>
          </a:p>
          <a:p>
            <a:endParaRPr lang="hu-HU" dirty="0" smtClean="0"/>
          </a:p>
          <a:p>
            <a:r>
              <a:rPr lang="hu-HU" dirty="0" smtClean="0"/>
              <a:t>Felmerül azonban </a:t>
            </a:r>
            <a:r>
              <a:rPr lang="hu-HU" u="sng" dirty="0" smtClean="0"/>
              <a:t>egy-két mérlegelendő kérdés</a:t>
            </a:r>
            <a:r>
              <a:rPr lang="hu-HU" dirty="0" smtClean="0"/>
              <a:t>:</a:t>
            </a:r>
          </a:p>
          <a:p>
            <a:r>
              <a:rPr lang="hu-HU" b="1" dirty="0" smtClean="0"/>
              <a:t>- Lehetséges-e </a:t>
            </a:r>
            <a:r>
              <a:rPr lang="hu-HU" b="1" dirty="0" smtClean="0"/>
              <a:t>házasságkötés </a:t>
            </a:r>
            <a:r>
              <a:rPr lang="hu-HU" b="1" dirty="0" smtClean="0"/>
              <a:t>az apával? (mérlegeld az anyagi </a:t>
            </a:r>
            <a:r>
              <a:rPr lang="hu-HU" b="1" dirty="0" smtClean="0"/>
              <a:t>helyzetét</a:t>
            </a:r>
            <a:r>
              <a:rPr lang="hu-HU" b="1" dirty="0" smtClean="0"/>
              <a:t>, személyiségét, </a:t>
            </a:r>
            <a:r>
              <a:rPr lang="hu-HU" b="1" dirty="0" smtClean="0"/>
              <a:t>stb.)</a:t>
            </a:r>
            <a:endParaRPr lang="hu-HU" b="1" dirty="0" smtClean="0"/>
          </a:p>
          <a:p>
            <a:r>
              <a:rPr lang="hu-HU" b="1" dirty="0" smtClean="0"/>
              <a:t>- A családom támogatni fog-e? (gyereknevelés terén, anyagilag, </a:t>
            </a:r>
            <a:r>
              <a:rPr lang="hu-HU" b="1" dirty="0" err="1" smtClean="0"/>
              <a:t>stb</a:t>
            </a:r>
            <a:r>
              <a:rPr lang="hu-HU" b="1" dirty="0" smtClean="0"/>
              <a:t> )</a:t>
            </a:r>
          </a:p>
          <a:p>
            <a:r>
              <a:rPr lang="hu-HU" b="1" dirty="0" smtClean="0"/>
              <a:t>- Tudnék-e egyedül élni a gyerekemmel?</a:t>
            </a:r>
          </a:p>
          <a:p>
            <a:r>
              <a:rPr lang="hu-HU" b="1" dirty="0" smtClean="0"/>
              <a:t>- Hogyan fogom tudni elérni a céljaimat, hogy jobb életet biztosítsak magam és gyermekem számára?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Amíg kiskorú vagy…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gyermekedről nem tudsz gondoskodni, hiszen Te magad is gyermek vagy még.</a:t>
            </a:r>
          </a:p>
          <a:p>
            <a:r>
              <a:rPr lang="hu-HU" dirty="0" smtClean="0"/>
              <a:t>Milyen jövőt tudsz adni Neki????</a:t>
            </a:r>
          </a:p>
          <a:p>
            <a:r>
              <a:rPr lang="hu-HU" dirty="0" smtClean="0"/>
              <a:t>A gyermekvállalás óriási felelősség!</a:t>
            </a:r>
          </a:p>
          <a:p>
            <a:r>
              <a:rPr lang="hu-HU" b="1" dirty="0" smtClean="0"/>
              <a:t>A gyermeklány anya , nem gyermek többé, hiszen már egy másik életért is felel. De ha saját magára is képtelen gondot fordítani, hogyan is tudna egy védtelen csecsemőre….</a:t>
            </a:r>
            <a:endParaRPr lang="hu-H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026" name="Picture 2" descr="C:\Users\Dr. Pető Gabriella\Downloads\letöltés (9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412776"/>
            <a:ext cx="6048672" cy="40324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 smtClean="0"/>
              <a:t>Ha az örökbeadás mellett döntöttél</a:t>
            </a:r>
            <a:br>
              <a:rPr lang="sv-SE" b="1" dirty="0" smtClean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Jól gondold át a lehetőségeid, rengeteg szervezet szakosodott erre. Próbálj meg konzultálni egy szakértővel. Gondold végig, hogy milyen jövőt szeretnél a gyereknek, ismerkedj meg az örökbefogadó szülőkkel.</a:t>
            </a:r>
          </a:p>
          <a:p>
            <a:r>
              <a:rPr lang="hu-HU" dirty="0" smtClean="0"/>
              <a:t>Természetesen bármikor megváltoztathatod a döntésed, és </a:t>
            </a:r>
            <a:r>
              <a:rPr lang="hu-HU" b="1" dirty="0" smtClean="0">
                <a:hlinkClick r:id="rId2"/>
              </a:rPr>
              <a:t>megtarthatod a gyereked</a:t>
            </a:r>
            <a:r>
              <a:rPr lang="hu-HU" dirty="0" smtClean="0"/>
              <a:t>. Csatlakozz valamilyen csoporthoz, ahol megbeszélheted a helyzeted a hozzád hasonló helyzetben lévő emberekkel és szakemberekkel is.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 smtClean="0"/>
              <a:t>Ha az abortusz mellett döntöttél</a:t>
            </a:r>
            <a:br>
              <a:rPr lang="sv-SE" b="1" dirty="0" smtClean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Egyetlen döntés sem könnyű, és mindegyik más és más felelősséggel jár. Ez a Te döntésed, de próbálj meg minél jobban tájékozódni, vedd fel a kapcsolatot egy nőgyógyásszal, illetve olyan nőkkel, akik már túlestek az </a:t>
            </a:r>
            <a:r>
              <a:rPr lang="hu-HU" b="1" dirty="0" smtClean="0">
                <a:hlinkClick r:id="rId2"/>
              </a:rPr>
              <a:t>abortuszon</a:t>
            </a:r>
            <a:r>
              <a:rPr lang="hu-HU" dirty="0" smtClean="0"/>
              <a:t>. Mielőtt meghozod a végső döntést, fontos, hogy tisztában legyél az abortusz veszélyeivel és kockázataival, testi-lelki hatásaival.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választás a Te kezedben van:</a:t>
            </a:r>
            <a:endParaRPr lang="hu-HU" dirty="0"/>
          </a:p>
        </p:txBody>
      </p:sp>
      <p:pic>
        <p:nvPicPr>
          <p:cNvPr id="6146" name="Picture 2" descr="C:\Users\Dr. Pető Gabriella\Downloads\8007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85835" y="1935163"/>
            <a:ext cx="4572330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Köszönöm a figyelmet!</a:t>
            </a:r>
            <a:endParaRPr lang="hu-HU" dirty="0"/>
          </a:p>
        </p:txBody>
      </p:sp>
      <p:pic>
        <p:nvPicPr>
          <p:cNvPr id="7171" name="Picture 3" descr="C:\Users\Dr. Pető Gabriella\Pictures\chateau_saint_ulrich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004048" y="3645024"/>
            <a:ext cx="3674225" cy="2755669"/>
          </a:xfrm>
          <a:prstGeom prst="rect">
            <a:avLst/>
          </a:prstGeom>
          <a:noFill/>
        </p:spPr>
      </p:pic>
      <p:pic>
        <p:nvPicPr>
          <p:cNvPr id="7170" name="Picture 2" descr="C:\Users\Dr. Pető Gabriella\Downloads\koraszülött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988840"/>
            <a:ext cx="4791234" cy="3190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180</TotalTime>
  <Words>1672</Words>
  <Application>Microsoft Office PowerPoint</Application>
  <PresentationFormat>Diavetítés a képernyőre (4:3 oldalarány)</PresentationFormat>
  <Paragraphs>103</Paragraphs>
  <Slides>40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40</vt:i4>
      </vt:variant>
    </vt:vector>
  </HeadingPairs>
  <TitlesOfParts>
    <vt:vector size="41" baseType="lpstr">
      <vt:lpstr>Áramlás</vt:lpstr>
      <vt:lpstr>Serdülőkori változások a lányoknál</vt:lpstr>
      <vt:lpstr>2. dia</vt:lpstr>
      <vt:lpstr>Pubertáskori (serdülőkori) testi változások a lányok életében </vt:lpstr>
      <vt:lpstr>A mellek megjelenése</vt:lpstr>
      <vt:lpstr>5. dia</vt:lpstr>
      <vt:lpstr>A szőrzet megjelenése</vt:lpstr>
      <vt:lpstr>Fokozott izzadékonyság</vt:lpstr>
      <vt:lpstr>Pattanás…</vt:lpstr>
      <vt:lpstr>Zsírosodó bőr és haj</vt:lpstr>
      <vt:lpstr>A női nemi szervek felépítése</vt:lpstr>
      <vt:lpstr>A nemi szerveken végbemenő változások</vt:lpstr>
      <vt:lpstr>Külső nemi szervek</vt:lpstr>
      <vt:lpstr>Váladék</vt:lpstr>
      <vt:lpstr>Menstruáció ciklusa </vt:lpstr>
      <vt:lpstr>A menstruáció</vt:lpstr>
      <vt:lpstr>16. dia</vt:lpstr>
      <vt:lpstr>17. dia</vt:lpstr>
      <vt:lpstr>A menstruáció folyamata </vt:lpstr>
      <vt:lpstr>19. dia</vt:lpstr>
      <vt:lpstr>Tini szex</vt:lpstr>
      <vt:lpstr>21. dia</vt:lpstr>
      <vt:lpstr>Tini szex és következmények</vt:lpstr>
      <vt:lpstr>23. dia</vt:lpstr>
      <vt:lpstr>Miért több a nem kívánt terhesség a serdülők között? </vt:lpstr>
      <vt:lpstr>25. dia</vt:lpstr>
      <vt:lpstr>26. dia</vt:lpstr>
      <vt:lpstr>27. dia</vt:lpstr>
      <vt:lpstr>28. dia</vt:lpstr>
      <vt:lpstr>29. dia</vt:lpstr>
      <vt:lpstr>30. dia</vt:lpstr>
      <vt:lpstr>Hogyan ismerik fel a serdülőkori terhességeket? </vt:lpstr>
      <vt:lpstr>Miért tartják olyan veszélyesnek az abortuszt? </vt:lpstr>
      <vt:lpstr>Milyen veszélyekkel jár, ha egy serdülő megszüli a gyermeket? </vt:lpstr>
      <vt:lpstr>Ha úgy döntöttél, hogy szülővé válsz: </vt:lpstr>
      <vt:lpstr>Amíg kiskorú vagy…</vt:lpstr>
      <vt:lpstr>36. dia</vt:lpstr>
      <vt:lpstr>Ha az örökbeadás mellett döntöttél </vt:lpstr>
      <vt:lpstr>Ha az abortusz mellett döntöttél </vt:lpstr>
      <vt:lpstr>A választás a Te kezedben van:</vt:lpstr>
      <vt:lpstr>Köszönöm a figyelmet!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Serdülőkori változások a lányoknál</dc:title>
  <dc:creator>Dr. Pető Gabriella</dc:creator>
  <cp:lastModifiedBy>Dr. Pető Gabriella</cp:lastModifiedBy>
  <cp:revision>67</cp:revision>
  <dcterms:created xsi:type="dcterms:W3CDTF">2013-04-14T19:24:11Z</dcterms:created>
  <dcterms:modified xsi:type="dcterms:W3CDTF">2013-04-16T19:58:28Z</dcterms:modified>
</cp:coreProperties>
</file>