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75" r:id="rId5"/>
    <p:sldId id="259" r:id="rId6"/>
    <p:sldId id="260" r:id="rId7"/>
    <p:sldId id="261" r:id="rId8"/>
    <p:sldId id="262" r:id="rId9"/>
    <p:sldId id="263" r:id="rId10"/>
    <p:sldId id="276" r:id="rId11"/>
    <p:sldId id="264" r:id="rId12"/>
    <p:sldId id="266" r:id="rId13"/>
    <p:sldId id="267" r:id="rId14"/>
    <p:sldId id="277" r:id="rId15"/>
    <p:sldId id="268" r:id="rId16"/>
    <p:sldId id="269" r:id="rId17"/>
    <p:sldId id="270" r:id="rId18"/>
    <p:sldId id="271" r:id="rId19"/>
    <p:sldId id="272" r:id="rId20"/>
    <p:sldId id="273" r:id="rId21"/>
    <p:sldId id="274" r:id="rId22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D06C9-CD6A-434D-8BAB-2907AA2492DC}" type="datetimeFigureOut">
              <a:rPr lang="hu-HU" smtClean="0"/>
              <a:t>2013.04.02.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245C-CB6C-41C1-BF1F-4C4C5975F84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D06C9-CD6A-434D-8BAB-2907AA2492DC}" type="datetimeFigureOut">
              <a:rPr lang="hu-HU" smtClean="0"/>
              <a:t>2013.04.02.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245C-CB6C-41C1-BF1F-4C4C5975F84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D06C9-CD6A-434D-8BAB-2907AA2492DC}" type="datetimeFigureOut">
              <a:rPr lang="hu-HU" smtClean="0"/>
              <a:t>2013.04.02.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245C-CB6C-41C1-BF1F-4C4C5975F84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D06C9-CD6A-434D-8BAB-2907AA2492DC}" type="datetimeFigureOut">
              <a:rPr lang="hu-HU" smtClean="0"/>
              <a:t>2013.04.02.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245C-CB6C-41C1-BF1F-4C4C5975F84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D06C9-CD6A-434D-8BAB-2907AA2492DC}" type="datetimeFigureOut">
              <a:rPr lang="hu-HU" smtClean="0"/>
              <a:t>2013.04.02.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245C-CB6C-41C1-BF1F-4C4C5975F84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D06C9-CD6A-434D-8BAB-2907AA2492DC}" type="datetimeFigureOut">
              <a:rPr lang="hu-HU" smtClean="0"/>
              <a:t>2013.04.02.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245C-CB6C-41C1-BF1F-4C4C5975F84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D06C9-CD6A-434D-8BAB-2907AA2492DC}" type="datetimeFigureOut">
              <a:rPr lang="hu-HU" smtClean="0"/>
              <a:t>2013.04.02.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245C-CB6C-41C1-BF1F-4C4C5975F84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D06C9-CD6A-434D-8BAB-2907AA2492DC}" type="datetimeFigureOut">
              <a:rPr lang="hu-HU" smtClean="0"/>
              <a:t>2013.04.02.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245C-CB6C-41C1-BF1F-4C4C5975F84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D06C9-CD6A-434D-8BAB-2907AA2492DC}" type="datetimeFigureOut">
              <a:rPr lang="hu-HU" smtClean="0"/>
              <a:t>2013.04.02.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245C-CB6C-41C1-BF1F-4C4C5975F84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D06C9-CD6A-434D-8BAB-2907AA2492DC}" type="datetimeFigureOut">
              <a:rPr lang="hu-HU" smtClean="0"/>
              <a:t>2013.04.02.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245C-CB6C-41C1-BF1F-4C4C5975F84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D06C9-CD6A-434D-8BAB-2907AA2492DC}" type="datetimeFigureOut">
              <a:rPr lang="hu-HU" smtClean="0"/>
              <a:t>2013.04.02.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245C-CB6C-41C1-BF1F-4C4C5975F84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2D06C9-CD6A-434D-8BAB-2907AA2492DC}" type="datetimeFigureOut">
              <a:rPr lang="hu-HU" smtClean="0"/>
              <a:t>2013.04.02.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9245C-CB6C-41C1-BF1F-4C4C5975F84F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Az internet:áldás vagy átok?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Dr. Pető Gabriella</a:t>
            </a:r>
          </a:p>
          <a:p>
            <a:r>
              <a:rPr lang="hu-HU" dirty="0" smtClean="0"/>
              <a:t>2013.04.03.</a:t>
            </a:r>
            <a:endParaRPr lang="hu-H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Az internetről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Az internetet kezdetben nem a társadalom javára fejlesztették, hanem a hadiiparban tevékenykedő kutatók, egyetemek védelmi központok munkájának megsegítésére találták ki.</a:t>
            </a:r>
          </a:p>
          <a:p>
            <a:r>
              <a:rPr lang="hu-HU" dirty="0" smtClean="0"/>
              <a:t>Ma már szinte az élet minden területére kiterjedt, behálózta mindennapjainkat a partnerközvetítéstől a hivatalos ügyek intézéséig.</a:t>
            </a:r>
            <a:endParaRPr lang="hu-H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Ennek következménye, hogy egyre többen menekülnek a mindennapok nehézségei elől is a virtuális valóságba.</a:t>
            </a:r>
          </a:p>
          <a:p>
            <a:r>
              <a:rPr lang="hu-HU" b="1" u="sng" dirty="0" smtClean="0"/>
              <a:t>Internet-függőség definíció</a:t>
            </a:r>
            <a:r>
              <a:rPr lang="hu-HU" dirty="0" smtClean="0"/>
              <a:t>: túlzott használatról beszélünk, ha az ember rendszeresen elveszíti az időérzékét az internetet használva, emiatt folyamatosan elhanyagolja alapvető igényeit feladatait.</a:t>
            </a:r>
            <a:endParaRPr lang="hu-H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FÜGGŐSÉG…</a:t>
            </a:r>
            <a:endParaRPr lang="hu-HU" dirty="0"/>
          </a:p>
        </p:txBody>
      </p:sp>
      <p:pic>
        <p:nvPicPr>
          <p:cNvPr id="4" name="Picture 2" descr="C:\Users\Dr. Pető Gabriella\Downloads\fuggoseg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700808"/>
            <a:ext cx="5112568" cy="396664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Internet-függőség 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sz="2800" dirty="0" smtClean="0"/>
              <a:t>Ha a definíciót megnézzük sok analógia van az alkohol-, a drog- és egyéb függőségekkel</a:t>
            </a:r>
          </a:p>
          <a:p>
            <a:r>
              <a:rPr lang="hu-HU" sz="2800" dirty="0" smtClean="0"/>
              <a:t> ( játékgép, dohányzás stb.)</a:t>
            </a:r>
          </a:p>
          <a:p>
            <a:r>
              <a:rPr lang="hu-HU" sz="2800" b="1" dirty="0" smtClean="0"/>
              <a:t>Stádiumok:</a:t>
            </a:r>
          </a:p>
          <a:p>
            <a:r>
              <a:rPr lang="hu-HU" sz="2800" dirty="0" smtClean="0"/>
              <a:t>- az otthoni felhasználó lelkesen várja, hogy hazaérjen és géphez ülhessen ill. a dolgozó túlórázik azért, hogy netezhessen</a:t>
            </a:r>
          </a:p>
          <a:p>
            <a:r>
              <a:rPr lang="hu-HU" sz="2800" dirty="0" smtClean="0"/>
              <a:t>- rossz kedve lesz a felhasználónak, sőt dühössé, levertté, esetleg agresszívvá válik, ha egy-egy napon nem jut géphez.</a:t>
            </a:r>
          </a:p>
          <a:p>
            <a:r>
              <a:rPr lang="hu-HU" sz="2800" dirty="0" err="1" smtClean="0"/>
              <a:t>-túlköltekezik</a:t>
            </a:r>
            <a:r>
              <a:rPr lang="hu-HU" sz="2800" dirty="0" smtClean="0"/>
              <a:t>, hogy élményjavító tárgyakat szerezzen be</a:t>
            </a:r>
            <a:endParaRPr lang="hu-H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Internet-függőség II.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- Végül, amikor már rájön, hogy ezáltal elveszíti a kapcsolatát a valósággal, a családjával, a barátaival, megpróbál a saját erejéből elszakadni a világhálótól, de gyakori a visszaesés lehetősége.</a:t>
            </a:r>
          </a:p>
          <a:p>
            <a:r>
              <a:rPr lang="hu-HU" b="1" dirty="0" smtClean="0"/>
              <a:t>3 főbb csoport</a:t>
            </a:r>
            <a:r>
              <a:rPr lang="hu-HU" dirty="0" smtClean="0"/>
              <a:t>:</a:t>
            </a:r>
          </a:p>
          <a:p>
            <a:r>
              <a:rPr lang="hu-HU" dirty="0" smtClean="0"/>
              <a:t>- játékok</a:t>
            </a:r>
          </a:p>
          <a:p>
            <a:r>
              <a:rPr lang="hu-HU" dirty="0" err="1" smtClean="0"/>
              <a:t>-szexoldalak</a:t>
            </a:r>
            <a:endParaRPr lang="hu-HU" dirty="0" smtClean="0"/>
          </a:p>
          <a:p>
            <a:r>
              <a:rPr lang="hu-HU" dirty="0" err="1" smtClean="0"/>
              <a:t>-chat</a:t>
            </a:r>
            <a:r>
              <a:rPr lang="hu-HU" dirty="0" smtClean="0"/>
              <a:t>, közösségi hálók(</a:t>
            </a:r>
            <a:r>
              <a:rPr lang="hu-HU" dirty="0" err="1" smtClean="0"/>
              <a:t>Facebook</a:t>
            </a:r>
            <a:r>
              <a:rPr lang="hu-HU" dirty="0" smtClean="0"/>
              <a:t>, stb.)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Internet-függőség III.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Fizikai jelek:</a:t>
            </a:r>
          </a:p>
          <a:p>
            <a:r>
              <a:rPr lang="hu-HU" dirty="0" smtClean="0"/>
              <a:t>- mozgáshiány (kóros elhízás ill. fogyás)</a:t>
            </a:r>
          </a:p>
          <a:p>
            <a:r>
              <a:rPr lang="hu-HU" dirty="0" smtClean="0"/>
              <a:t>- alvásproblémák, álmatlanság</a:t>
            </a:r>
          </a:p>
          <a:p>
            <a:r>
              <a:rPr lang="hu-HU" dirty="0" smtClean="0"/>
              <a:t>- romlik a szem, károsodik a vázrendszer, a keringés hosszú távon</a:t>
            </a:r>
          </a:p>
          <a:p>
            <a:r>
              <a:rPr lang="hu-HU" dirty="0" smtClean="0"/>
              <a:t>Kezelés nélkül nehezen tudnak kitörni ebből az állapotból. Gyógyszert csak a depresszió, a fóbiák megjelenése esetén indítanak el a szakemberek.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Internet-függőség IV.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hu-HU" dirty="0" smtClean="0"/>
              <a:t>Több teszt is létezik ennek kiszűrésére, </a:t>
            </a:r>
            <a:r>
              <a:rPr lang="hu-HU" dirty="0" err="1" smtClean="0"/>
              <a:t>pl</a:t>
            </a:r>
            <a:r>
              <a:rPr lang="hu-HU" dirty="0" smtClean="0"/>
              <a:t>:</a:t>
            </a:r>
          </a:p>
          <a:p>
            <a:r>
              <a:rPr lang="hu-HU" dirty="0" smtClean="0"/>
              <a:t>„</a:t>
            </a:r>
            <a:r>
              <a:rPr lang="hu-HU" dirty="0"/>
              <a:t>1. Örül-e annak, vagy esetleg megkönnyebbülés tölti-e el, ha végre leülhet a komputer elé? 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/>
              <a:t>2. Egyre több időt kell eltöltenie a számítógéppel ahhoz, hogy ez az érzés eltöltse önt? 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/>
              <a:t>3. Üresnek, deprimáltnak, esetleg sebezhetőnek érzi magát, ha nem ülhet le a számítógép elé? </a:t>
            </a:r>
            <a:endParaRPr lang="hu-HU" dirty="0" smtClean="0"/>
          </a:p>
          <a:p>
            <a:r>
              <a:rPr lang="hu-HU" dirty="0"/>
              <a:t>5. Naponta több mint 3 órát tölt az internet előtt? </a:t>
            </a:r>
            <a:endParaRPr lang="hu-HU" dirty="0" smtClean="0"/>
          </a:p>
          <a:p>
            <a:r>
              <a:rPr lang="hu-HU" dirty="0"/>
              <a:t>7. Rendszeresen néz pornográf képeket a neten? 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/>
              <a:t>8. Könnyebb valakivel az interneten keresztül – online – beszélnie, mintha személyesen kellene ugyanazt elmondania? 9. Barátai vagy a családja tettek-e már megjegyzéseket arra, hogy ön túl sok időt tölt el az interneten? 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/>
              <a:t>10. Csökkentek-e teljesítményei az iskolában, vagy a munkahelyén amiatt, mert internetezik?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Internet-függőség V.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u-HU" dirty="0"/>
              <a:t>13. Szokott-e az interneten hazudozni? 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/>
              <a:t>14. Szoktak-e fájni az ujjai vagy a csuklója a sok számítógépezéstől? 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/>
              <a:t>15. Szokott fájni a háta a számítógép előtt való görnyedéstől? 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/>
              <a:t>16. Szokott-e száradni a szeme? 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/>
              <a:t>17. Vágyik-e arra, hogy több időt tölthessen el az internet előtt? 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/>
              <a:t>18. Elfelejtett már enni amiatt, mert a számítógép teljesen lefoglalta minden idejét? 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/>
              <a:t>19. Elfelejtett már tusolni azért, hogy minél tovább beszélgethessen online partnereivel? </a:t>
            </a:r>
            <a:endParaRPr lang="hu-HU" dirty="0" smtClean="0"/>
          </a:p>
          <a:p>
            <a:r>
              <a:rPr lang="hu-HU" dirty="0" smtClean="0"/>
              <a:t>20</a:t>
            </a:r>
            <a:r>
              <a:rPr lang="hu-HU" dirty="0"/>
              <a:t>. Felléptek-e már önnél alvászavarok, vagy bioritmus zavarok azért, mert egész éjjel számítógépezett</a:t>
            </a:r>
            <a:r>
              <a:rPr lang="hu-HU" dirty="0" smtClean="0"/>
              <a:t>?”</a:t>
            </a:r>
            <a:r>
              <a:rPr lang="hu-HU" dirty="0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122" name="Picture 2" descr="C:\Users\Dr. Pető Gabriella\Downloads\article-2015196-0D0813FF00000578-882_468x5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404664"/>
            <a:ext cx="5616624" cy="63846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u-HU" b="1" u="sng" dirty="0" smtClean="0"/>
              <a:t>Új kutatási eredmények</a:t>
            </a:r>
            <a:r>
              <a:rPr lang="hu-HU" b="1" dirty="0" smtClean="0"/>
              <a:t>:</a:t>
            </a:r>
          </a:p>
          <a:p>
            <a:r>
              <a:rPr lang="hu-HU" b="1" dirty="0" smtClean="0"/>
              <a:t>Eddig </a:t>
            </a:r>
            <a:r>
              <a:rPr lang="hu-HU" b="1" dirty="0"/>
              <a:t>jobbára a társas kapcsolataikban nehézségekkel szembesülő, kamaszkorban levő fiúknál tapasztalták, hogy napi több órát is eltöltenek internetes játékokat játszva vagy csevegve.</a:t>
            </a:r>
            <a:r>
              <a:rPr lang="hu-HU" dirty="0"/>
              <a:t> </a:t>
            </a:r>
            <a:r>
              <a:rPr lang="hu-HU" b="1" dirty="0"/>
              <a:t>Új csoportja a netfüggőknek a kisgyermekes anyáké</a:t>
            </a:r>
            <a:r>
              <a:rPr lang="hu-HU" dirty="0"/>
              <a:t>.</a:t>
            </a:r>
          </a:p>
          <a:p>
            <a:r>
              <a:rPr lang="hu-HU" b="1" dirty="0"/>
              <a:t>Sok fiatal anya érzi úgy</a:t>
            </a:r>
            <a:r>
              <a:rPr lang="hu-HU" dirty="0"/>
              <a:t>, hogy miközben otthon van a kisbabájával, teljesen elszigetelődik mind a családjától, sokáig dolgozó férjétől, mind pedig a korábbi életétől, barátaitól. </a:t>
            </a:r>
            <a:r>
              <a:rPr lang="hu-HU" b="1" dirty="0"/>
              <a:t>Ilyenkor a legtöbben az online közösségekben találják meg az áhított elfoglaltságot.</a:t>
            </a:r>
            <a:r>
              <a:rPr lang="hu-HU" dirty="0"/>
              <a:t> A chatszobákban és a szimulált </a:t>
            </a:r>
            <a:r>
              <a:rPr lang="hu-HU" dirty="0" err="1"/>
              <a:t>Second</a:t>
            </a:r>
            <a:r>
              <a:rPr lang="hu-HU" dirty="0"/>
              <a:t> Life-közösségekben már nem a szoptatásról és a kicsi súlygyarapodásáról beszélnek. </a:t>
            </a:r>
            <a:r>
              <a:rPr lang="hu-HU" b="1" dirty="0"/>
              <a:t>És ami már kórosnak számít – nemegyszer napi 8 órán át.</a:t>
            </a:r>
            <a:endParaRPr lang="hu-HU" dirty="0"/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IAD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Az internet-függőség tudományos elnevezése </a:t>
            </a:r>
            <a:r>
              <a:rPr lang="hu-HU" b="1" dirty="0"/>
              <a:t>Internet </a:t>
            </a:r>
            <a:r>
              <a:rPr lang="hu-HU" b="1" dirty="0" err="1"/>
              <a:t>Addiction</a:t>
            </a:r>
            <a:r>
              <a:rPr lang="hu-HU" b="1" dirty="0"/>
              <a:t> </a:t>
            </a:r>
            <a:r>
              <a:rPr lang="hu-HU" b="1" dirty="0" err="1"/>
              <a:t>Disorder</a:t>
            </a:r>
            <a:r>
              <a:rPr lang="hu-HU" dirty="0"/>
              <a:t>, vagyis </a:t>
            </a:r>
            <a:r>
              <a:rPr lang="hu-HU" b="1" dirty="0"/>
              <a:t>IAD</a:t>
            </a:r>
            <a:r>
              <a:rPr lang="hu-HU" dirty="0"/>
              <a:t>. Ezt a szakkifejezést széles körben használják már, és nem csak a szakirodalomban. Az American </a:t>
            </a:r>
            <a:r>
              <a:rPr lang="hu-HU" dirty="0" err="1"/>
              <a:t>Psychiatric</a:t>
            </a:r>
            <a:r>
              <a:rPr lang="hu-HU" dirty="0"/>
              <a:t> </a:t>
            </a:r>
            <a:r>
              <a:rPr lang="hu-HU" dirty="0" err="1"/>
              <a:t>Association</a:t>
            </a:r>
            <a:r>
              <a:rPr lang="hu-HU" dirty="0"/>
              <a:t> már csatolta az internet-függőségnek a meghatározására szolgáló tesztet abba a tesztcsomagba, melyet minden pszichés vagy pszichiátriai gondokkal küzdő páciensnek el kell végeznie.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IAD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/>
              <a:t>Ahhoz, hogy "valódinak" tekintsék ezt a függőséget, meg kell mutatkoznia a beteg fizikai állapotán is. </a:t>
            </a:r>
            <a:endParaRPr lang="hu-HU" dirty="0" smtClean="0"/>
          </a:p>
          <a:p>
            <a:r>
              <a:rPr lang="hu-HU" dirty="0" smtClean="0"/>
              <a:t>Mindaddig</a:t>
            </a:r>
            <a:r>
              <a:rPr lang="hu-HU" dirty="0"/>
              <a:t>, amíg fizikai jelei nincsenek, az </a:t>
            </a:r>
            <a:r>
              <a:rPr lang="hu-HU" dirty="0" err="1"/>
              <a:t>IAD-ot</a:t>
            </a:r>
            <a:r>
              <a:rPr lang="hu-HU" dirty="0"/>
              <a:t> nem lehet betegségnek tekinteni. </a:t>
            </a:r>
            <a:endParaRPr lang="hu-HU" dirty="0" smtClean="0"/>
          </a:p>
          <a:p>
            <a:r>
              <a:rPr lang="hu-HU" dirty="0" smtClean="0"/>
              <a:t>Most </a:t>
            </a:r>
            <a:r>
              <a:rPr lang="hu-HU" dirty="0"/>
              <a:t>már egyértelmű, hogy az a felhasználó, aki napi 18 órát tölt internetezéssel, valódi függőségre utaló szindrómákkal rendelkezik, ami olyan jelenségekben nyilvánul meg, mint például </a:t>
            </a:r>
            <a:r>
              <a:rPr lang="hu-HU" u="sng" dirty="0"/>
              <a:t>melegségérzet, tenyérizzadás és kézremegés</a:t>
            </a:r>
            <a:r>
              <a:rPr lang="hu-HU" dirty="0"/>
              <a:t>.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6146" name="Picture 2" descr="C:\Users\Dr. Pető Gabriella\Downloads\1318109407-U_vG7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107" y="1556792"/>
            <a:ext cx="7626893" cy="40335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Internet-függőség VI.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Egy átlagos netező ezeket a stádiumokat járja végig. </a:t>
            </a:r>
            <a:endParaRPr lang="hu-HU" dirty="0" smtClean="0"/>
          </a:p>
          <a:p>
            <a:r>
              <a:rPr lang="hu-HU" dirty="0" smtClean="0"/>
              <a:t>1</a:t>
            </a:r>
            <a:r>
              <a:rPr lang="hu-HU" dirty="0"/>
              <a:t>. </a:t>
            </a:r>
            <a:r>
              <a:rPr lang="hu-HU" dirty="0" smtClean="0"/>
              <a:t>Megszállottság.</a:t>
            </a:r>
          </a:p>
          <a:p>
            <a:r>
              <a:rPr lang="hu-HU" dirty="0" smtClean="0"/>
              <a:t> </a:t>
            </a:r>
            <a:r>
              <a:rPr lang="hu-HU" dirty="0"/>
              <a:t>2. Megcsömörlés, elege lesz a túlzott netezésből. </a:t>
            </a:r>
            <a:endParaRPr lang="hu-HU" dirty="0" smtClean="0"/>
          </a:p>
          <a:p>
            <a:r>
              <a:rPr lang="hu-HU" dirty="0" smtClean="0"/>
              <a:t>3</a:t>
            </a:r>
            <a:r>
              <a:rPr lang="hu-HU" dirty="0"/>
              <a:t>. Egy normális szokásrendszer kialakulása</a:t>
            </a:r>
            <a:r>
              <a:rPr lang="hu-HU" dirty="0" smtClean="0"/>
              <a:t>.</a:t>
            </a:r>
          </a:p>
          <a:p>
            <a:r>
              <a:rPr lang="hu-HU" dirty="0" smtClean="0"/>
              <a:t> </a:t>
            </a:r>
            <a:r>
              <a:rPr lang="hu-HU" dirty="0"/>
              <a:t>Az internet-függők általában </a:t>
            </a:r>
            <a:r>
              <a:rPr lang="hu-HU" dirty="0" smtClean="0"/>
              <a:t>leragadnak </a:t>
            </a:r>
            <a:r>
              <a:rPr lang="hu-HU" dirty="0"/>
              <a:t>az első stádiumnál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Internet-függőség VII.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 b="1" dirty="0" smtClean="0"/>
              <a:t>Egy másik felosztás szerint:</a:t>
            </a:r>
          </a:p>
          <a:p>
            <a:r>
              <a:rPr lang="hu-HU" u="sng" dirty="0" smtClean="0"/>
              <a:t>Számítógép-függőnek </a:t>
            </a:r>
            <a:r>
              <a:rPr lang="hu-HU" u="sng" dirty="0"/>
              <a:t>tekinthető valaki, ha</a:t>
            </a:r>
            <a:endParaRPr lang="hu-HU" dirty="0"/>
          </a:p>
          <a:p>
            <a:r>
              <a:rPr lang="hu-HU" dirty="0" smtClean="0"/>
              <a:t>- eufóriát </a:t>
            </a:r>
            <a:r>
              <a:rPr lang="hu-HU" dirty="0"/>
              <a:t>érez a gép mellett</a:t>
            </a:r>
            <a:br>
              <a:rPr lang="hu-HU" dirty="0"/>
            </a:br>
            <a:r>
              <a:rPr lang="hu-HU" dirty="0" smtClean="0"/>
              <a:t>- képtelen </a:t>
            </a:r>
            <a:r>
              <a:rPr lang="hu-HU" dirty="0"/>
              <a:t>abbahagyni</a:t>
            </a:r>
            <a:br>
              <a:rPr lang="hu-HU" dirty="0"/>
            </a:br>
            <a:r>
              <a:rPr lang="hu-HU" dirty="0" smtClean="0"/>
              <a:t>- egyre </a:t>
            </a:r>
            <a:r>
              <a:rPr lang="hu-HU" dirty="0"/>
              <a:t>több időre vágyik, amit a gép mellett tölthet</a:t>
            </a:r>
            <a:br>
              <a:rPr lang="hu-HU" dirty="0"/>
            </a:br>
            <a:r>
              <a:rPr lang="hu-HU" dirty="0" smtClean="0"/>
              <a:t>- elhanyagolja </a:t>
            </a:r>
            <a:r>
              <a:rPr lang="hu-HU" dirty="0"/>
              <a:t>a családját és a barátait</a:t>
            </a:r>
            <a:br>
              <a:rPr lang="hu-HU" dirty="0"/>
            </a:br>
            <a:r>
              <a:rPr lang="hu-HU" dirty="0" smtClean="0"/>
              <a:t>- ha </a:t>
            </a:r>
            <a:r>
              <a:rPr lang="hu-HU" dirty="0"/>
              <a:t>nincs a gép közelében, üresnek, depressziósnak vagy ingerlékenynek érzi magát</a:t>
            </a:r>
            <a:br>
              <a:rPr lang="hu-HU" dirty="0"/>
            </a:br>
            <a:r>
              <a:rPr lang="hu-HU" dirty="0" smtClean="0"/>
              <a:t>- hazudik </a:t>
            </a:r>
            <a:r>
              <a:rPr lang="hu-HU" dirty="0"/>
              <a:t>a családjának vagy munkaadójának a géphasználatát illetően</a:t>
            </a:r>
            <a:br>
              <a:rPr lang="hu-HU" dirty="0"/>
            </a:br>
            <a:r>
              <a:rPr lang="hu-HU" dirty="0" smtClean="0"/>
              <a:t>- problémái </a:t>
            </a:r>
            <a:r>
              <a:rPr lang="hu-HU" dirty="0"/>
              <a:t>vannak az iskolában vagy a munkahelyen.</a:t>
            </a:r>
            <a:br>
              <a:rPr lang="hu-HU" dirty="0"/>
            </a:br>
            <a:endParaRPr lang="hu-HU" dirty="0"/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Internet-függőség VIII.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u-HU" u="sng" dirty="0"/>
              <a:t>A fentiek a pszichés tünetek, vannak azonban fizikai tünetek is:</a:t>
            </a:r>
            <a:endParaRPr lang="hu-HU" dirty="0"/>
          </a:p>
          <a:p>
            <a:r>
              <a:rPr lang="hu-HU" dirty="0" err="1"/>
              <a:t>-carpal</a:t>
            </a:r>
            <a:r>
              <a:rPr lang="hu-HU" dirty="0"/>
              <a:t> </a:t>
            </a:r>
            <a:r>
              <a:rPr lang="hu-HU" dirty="0" err="1"/>
              <a:t>tunnel-szindróma</a:t>
            </a:r>
            <a:r>
              <a:rPr lang="hu-HU" dirty="0"/>
              <a:t> (kéz, ujjak zsibbadása)</a:t>
            </a:r>
            <a:br>
              <a:rPr lang="hu-HU" dirty="0"/>
            </a:br>
            <a:r>
              <a:rPr lang="hu-HU" dirty="0" err="1"/>
              <a:t>-szemszárazság</a:t>
            </a:r>
            <a:r>
              <a:rPr lang="hu-HU" dirty="0"/>
              <a:t/>
            </a:r>
            <a:br>
              <a:rPr lang="hu-HU" dirty="0"/>
            </a:br>
            <a:r>
              <a:rPr lang="hu-HU" dirty="0" err="1"/>
              <a:t>-hát-</a:t>
            </a:r>
            <a:r>
              <a:rPr lang="hu-HU" dirty="0"/>
              <a:t> és derékfájás</a:t>
            </a:r>
            <a:br>
              <a:rPr lang="hu-HU" dirty="0"/>
            </a:br>
            <a:r>
              <a:rPr lang="hu-HU" dirty="0" err="1"/>
              <a:t>-étkezési</a:t>
            </a:r>
            <a:r>
              <a:rPr lang="hu-HU" dirty="0"/>
              <a:t> rendellenességek, étkezések kihagyása</a:t>
            </a:r>
            <a:br>
              <a:rPr lang="hu-HU" dirty="0"/>
            </a:br>
            <a:r>
              <a:rPr lang="hu-HU" dirty="0" err="1"/>
              <a:t>-a</a:t>
            </a:r>
            <a:r>
              <a:rPr lang="hu-HU" dirty="0"/>
              <a:t> személyes higiénia elhanyagolása</a:t>
            </a:r>
            <a:br>
              <a:rPr lang="hu-HU" dirty="0"/>
            </a:br>
            <a:r>
              <a:rPr lang="hu-HU" dirty="0" err="1"/>
              <a:t>-alvászavarok</a:t>
            </a:r>
            <a:r>
              <a:rPr lang="hu-HU" dirty="0"/>
              <a:t> vagy az alvásminták megváltozása. 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A gyermekek és a tinédzserek egy bizonyos köre nagyobb valószínűséggel válik internetfüggővé, mint a többi kortársa, és egy új tanulmány szerint az internetfüggőség sokkal könnyebben bekövetkezik, ha a gyermekek depressziósak, ellenséges érzelműek, figyelemhiányos hiperaktív zavarban (ADHD), vagy szociális fóbiában szenvednek.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2050" name="Picture 2" descr="C:\Users\Dr. Pető Gabriella\Downloads\images (10).jpg netfüggősé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007322"/>
            <a:ext cx="5184576" cy="48654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3074" name="Picture 2" descr="C:\Users\Dr. Pető Gabriella\Downloads\images (10).jpgnet 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7" y="620688"/>
            <a:ext cx="3384376" cy="3807139"/>
          </a:xfrm>
          <a:prstGeom prst="rect">
            <a:avLst/>
          </a:prstGeom>
          <a:noFill/>
        </p:spPr>
      </p:pic>
      <p:pic>
        <p:nvPicPr>
          <p:cNvPr id="3075" name="Picture 3" descr="C:\Users\Dr. Pető Gabriella\Downloads\internet-addiction-or-social-evolution-cygy-9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81128"/>
            <a:ext cx="9144000" cy="1847850"/>
          </a:xfrm>
          <a:prstGeom prst="rect">
            <a:avLst/>
          </a:prstGeom>
          <a:noFill/>
        </p:spPr>
      </p:pic>
      <p:pic>
        <p:nvPicPr>
          <p:cNvPr id="3076" name="Picture 4" descr="C:\Users\Dr. Pető Gabriella\Downloads\az_internethasznalat_gyakorisag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1700808"/>
            <a:ext cx="4320480" cy="2592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Ne akarjunk egy ilyen világot…</a:t>
            </a:r>
            <a:endParaRPr lang="hu-HU" dirty="0"/>
          </a:p>
        </p:txBody>
      </p:sp>
      <p:pic>
        <p:nvPicPr>
          <p:cNvPr id="4098" name="Picture 2" descr="C:\Users\Dr. Pető Gabriella\Downloads\matrix1-d00007024281c6fc566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484784"/>
            <a:ext cx="5184576" cy="47857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Loggi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</TotalTime>
  <Words>602</Words>
  <Application>Microsoft Office PowerPoint</Application>
  <PresentationFormat>Diavetítés a képernyőre (4:3 oldalarány)</PresentationFormat>
  <Paragraphs>60</Paragraphs>
  <Slides>21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21</vt:i4>
      </vt:variant>
    </vt:vector>
  </HeadingPairs>
  <TitlesOfParts>
    <vt:vector size="22" baseType="lpstr">
      <vt:lpstr>Office-téma</vt:lpstr>
      <vt:lpstr>Az internet:áldás vagy átok?</vt:lpstr>
      <vt:lpstr>Az internetről</vt:lpstr>
      <vt:lpstr>3. dia</vt:lpstr>
      <vt:lpstr>FÜGGŐSÉG…</vt:lpstr>
      <vt:lpstr>Internet-függőség I.</vt:lpstr>
      <vt:lpstr>Internet-függőség II.</vt:lpstr>
      <vt:lpstr>Internet-függőség III.</vt:lpstr>
      <vt:lpstr>Internet-függőség IV.</vt:lpstr>
      <vt:lpstr>Internet-függőség V.</vt:lpstr>
      <vt:lpstr>10. dia</vt:lpstr>
      <vt:lpstr>11. dia</vt:lpstr>
      <vt:lpstr>IAD</vt:lpstr>
      <vt:lpstr>IAD</vt:lpstr>
      <vt:lpstr>14. dia</vt:lpstr>
      <vt:lpstr>Internet-függőség VI.</vt:lpstr>
      <vt:lpstr>Internet-függőség VII.</vt:lpstr>
      <vt:lpstr>Internet-függőség VIII.</vt:lpstr>
      <vt:lpstr>18. dia</vt:lpstr>
      <vt:lpstr>19. dia</vt:lpstr>
      <vt:lpstr>20. dia</vt:lpstr>
      <vt:lpstr>Ne akarjunk egy ilyen világot…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internet:áldás vagy átok?</dc:title>
  <dc:creator>Dr. Pető Gabriella</dc:creator>
  <cp:lastModifiedBy>Dr. Pető Gabriella</cp:lastModifiedBy>
  <cp:revision>30</cp:revision>
  <dcterms:created xsi:type="dcterms:W3CDTF">2013-04-02T19:13:30Z</dcterms:created>
  <dcterms:modified xsi:type="dcterms:W3CDTF">2013-04-02T20:39:46Z</dcterms:modified>
</cp:coreProperties>
</file>