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s/slide56.xml" ContentType="application/vnd.openxmlformats-officedocument.presentationml.slide+xml"/>
  <Override PartName="/ppt/slides/slide58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doc" ContentType="application/msword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Default Extension="vml" ContentType="application/vnd.openxmlformats-officedocument.vmlDrawi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60"/>
  </p:notesMasterIdLst>
  <p:sldIdLst>
    <p:sldId id="256" r:id="rId2"/>
    <p:sldId id="257" r:id="rId3"/>
    <p:sldId id="259" r:id="rId4"/>
    <p:sldId id="258" r:id="rId5"/>
    <p:sldId id="260" r:id="rId6"/>
    <p:sldId id="279" r:id="rId7"/>
    <p:sldId id="263" r:id="rId8"/>
    <p:sldId id="262" r:id="rId9"/>
    <p:sldId id="261" r:id="rId10"/>
    <p:sldId id="264" r:id="rId11"/>
    <p:sldId id="280" r:id="rId12"/>
    <p:sldId id="265" r:id="rId13"/>
    <p:sldId id="287" r:id="rId14"/>
    <p:sldId id="266" r:id="rId15"/>
    <p:sldId id="267" r:id="rId16"/>
    <p:sldId id="268" r:id="rId17"/>
    <p:sldId id="281" r:id="rId18"/>
    <p:sldId id="269" r:id="rId19"/>
    <p:sldId id="270" r:id="rId20"/>
    <p:sldId id="271" r:id="rId21"/>
    <p:sldId id="288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82" r:id="rId30"/>
    <p:sldId id="283" r:id="rId31"/>
    <p:sldId id="284" r:id="rId32"/>
    <p:sldId id="285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  <p:sldId id="302" r:id="rId47"/>
    <p:sldId id="303" r:id="rId48"/>
    <p:sldId id="304" r:id="rId49"/>
    <p:sldId id="305" r:id="rId50"/>
    <p:sldId id="306" r:id="rId51"/>
    <p:sldId id="307" r:id="rId52"/>
    <p:sldId id="308" r:id="rId53"/>
    <p:sldId id="309" r:id="rId54"/>
    <p:sldId id="310" r:id="rId55"/>
    <p:sldId id="311" r:id="rId56"/>
    <p:sldId id="312" r:id="rId57"/>
    <p:sldId id="313" r:id="rId58"/>
    <p:sldId id="286" r:id="rId59"/>
  </p:sldIdLst>
  <p:sldSz cx="9144000" cy="6858000" type="screen4x3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7" d="100"/>
          <a:sy n="67" d="100"/>
        </p:scale>
        <p:origin x="-61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422D25-8A77-4827-9BE5-49827FE11CEF}" type="datetimeFigureOut">
              <a:rPr lang="hu-HU" smtClean="0"/>
              <a:pPr/>
              <a:t>2012.01.17.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1959AF8-F4DB-499F-A810-1BCE91D14196}" type="slidenum">
              <a:rPr lang="hu-HU" smtClean="0"/>
              <a:pPr/>
              <a:t>‹#›</a:t>
            </a:fld>
            <a:endParaRPr lang="hu-H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959AF8-F4DB-499F-A810-1BCE91D14196}" type="slidenum">
              <a:rPr lang="hu-HU" smtClean="0"/>
              <a:pPr/>
              <a:t>27</a:t>
            </a:fld>
            <a:endParaRPr lang="hu-H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959AF8-F4DB-499F-A810-1BCE91D14196}" type="slidenum">
              <a:rPr lang="hu-HU" smtClean="0"/>
              <a:pPr/>
              <a:t>38</a:t>
            </a:fld>
            <a:endParaRPr lang="hu-H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Háromszög 6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Cím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9" name="Alcím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hu-HU" smtClean="0"/>
              <a:t>Alcím mintájának szerkesztése</a:t>
            </a:r>
            <a:endParaRPr kumimoji="0" lang="en-US"/>
          </a:p>
        </p:txBody>
      </p:sp>
      <p:sp>
        <p:nvSpPr>
          <p:cNvPr id="28" name="Dátum helye 27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646B2C15-C91C-4183-92A3-A4972C87F599}" type="datetimeFigureOut">
              <a:rPr lang="hu-HU" smtClean="0"/>
              <a:pPr/>
              <a:t>2012.01.17.</a:t>
            </a:fld>
            <a:endParaRPr lang="hu-HU"/>
          </a:p>
        </p:txBody>
      </p:sp>
      <p:sp>
        <p:nvSpPr>
          <p:cNvPr id="17" name="Élőláb helye 16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hu-HU"/>
          </a:p>
        </p:txBody>
      </p:sp>
      <p:sp>
        <p:nvSpPr>
          <p:cNvPr id="29" name="Dia számának helye 28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BC29593F-FA76-436C-B89B-2E233671CC9E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646B2C15-C91C-4183-92A3-A4972C87F599}" type="datetimeFigureOut">
              <a:rPr lang="hu-HU" smtClean="0"/>
              <a:pPr/>
              <a:t>2012.01.17.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29593F-FA76-436C-B89B-2E233671CC9E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zakaszfejléc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erékszögű háromszög 8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Háromszög 7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646B2C15-C91C-4183-92A3-A4972C87F599}" type="datetimeFigureOut">
              <a:rPr lang="hu-HU" smtClean="0"/>
              <a:pPr/>
              <a:t>2012.01.17.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BC29593F-FA76-436C-B89B-2E233671CC9E}" type="slidenum">
              <a:rPr lang="hu-HU" smtClean="0"/>
              <a:pPr/>
              <a:t>‹#›</a:t>
            </a:fld>
            <a:endParaRPr lang="hu-HU"/>
          </a:p>
        </p:txBody>
      </p:sp>
      <p:cxnSp>
        <p:nvCxnSpPr>
          <p:cNvPr id="11" name="Egyenes összekötő 10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Egyenes összekötő 9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646B2C15-C91C-4183-92A3-A4972C87F599}" type="datetimeFigureOut">
              <a:rPr lang="hu-HU" smtClean="0"/>
              <a:pPr/>
              <a:t>2012.01.17.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BC29593F-FA76-436C-B89B-2E233671CC9E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Összehasonlítás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5" name="Tartalom helye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646B2C15-C91C-4183-92A3-A4972C87F599}" type="datetimeFigureOut">
              <a:rPr lang="hu-HU" smtClean="0"/>
              <a:pPr/>
              <a:t>2012.01.17.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BC29593F-FA76-436C-B89B-2E233671CC9E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6B2C15-C91C-4183-92A3-A4972C87F599}" type="datetimeFigureOut">
              <a:rPr lang="hu-HU" smtClean="0"/>
              <a:pPr/>
              <a:t>2012.01.17.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29593F-FA76-436C-B89B-2E233671CC9E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646B2C15-C91C-4183-92A3-A4972C87F599}" type="datetimeFigureOut">
              <a:rPr lang="hu-HU" smtClean="0"/>
              <a:pPr/>
              <a:t>2012.01.17.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BC29593F-FA76-436C-B89B-2E233671CC9E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Tartalomrész képaláírással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646B2C15-C91C-4183-92A3-A4972C87F599}" type="datetimeFigureOut">
              <a:rPr lang="hu-HU" smtClean="0"/>
              <a:pPr/>
              <a:t>2012.01.17.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BC29593F-FA76-436C-B89B-2E233671CC9E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Kép képaláírással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hu-HU" smtClean="0"/>
              <a:t>Kép beszúrásához kattintson az ikonra</a:t>
            </a:r>
            <a:endParaRPr kumimoji="0" lang="en-US" dirty="0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646B2C15-C91C-4183-92A3-A4972C87F599}" type="datetimeFigureOut">
              <a:rPr lang="hu-HU" smtClean="0"/>
              <a:pPr/>
              <a:t>2012.01.17.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BC29593F-FA76-436C-B89B-2E233671CC9E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6B2C15-C91C-4183-92A3-A4972C87F599}" type="datetimeFigureOut">
              <a:rPr lang="hu-HU" smtClean="0"/>
              <a:pPr/>
              <a:t>2012.01.17.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29593F-FA76-436C-B89B-2E233671CC9E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6B2C15-C91C-4183-92A3-A4972C87F599}" type="datetimeFigureOut">
              <a:rPr lang="hu-HU" smtClean="0"/>
              <a:pPr/>
              <a:t>2012.01.17.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29593F-FA76-436C-B89B-2E233671CC9E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Derékszögű háromszög 10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Egyenes összekötő 7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Egyenes összekötő 8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Cím helye 2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13" name="Szöveg helye 12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hu-HU" smtClean="0"/>
              <a:t>Mintaszöveg szerkesztése</a:t>
            </a:r>
          </a:p>
          <a:p>
            <a:pPr lvl="1" eaLnBrk="1" latinLnBrk="0" hangingPunct="1"/>
            <a:r>
              <a:rPr kumimoji="0" lang="hu-HU" smtClean="0"/>
              <a:t>Második szint</a:t>
            </a:r>
          </a:p>
          <a:p>
            <a:pPr lvl="2" eaLnBrk="1" latinLnBrk="0" hangingPunct="1"/>
            <a:r>
              <a:rPr kumimoji="0" lang="hu-HU" smtClean="0"/>
              <a:t>Harmadik szint</a:t>
            </a:r>
          </a:p>
          <a:p>
            <a:pPr lvl="3" eaLnBrk="1" latinLnBrk="0" hangingPunct="1"/>
            <a:r>
              <a:rPr kumimoji="0" lang="hu-HU" smtClean="0"/>
              <a:t>Negyedik szint</a:t>
            </a:r>
          </a:p>
          <a:p>
            <a:pPr lvl="4" eaLnBrk="1" latinLnBrk="0" hangingPunct="1"/>
            <a:r>
              <a:rPr kumimoji="0" lang="hu-HU" smtClean="0"/>
              <a:t>Ötödik szint</a:t>
            </a:r>
            <a:endParaRPr kumimoji="0" lang="en-US"/>
          </a:p>
        </p:txBody>
      </p:sp>
      <p:sp>
        <p:nvSpPr>
          <p:cNvPr id="14" name="Dátum helye 13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646B2C15-C91C-4183-92A3-A4972C87F599}" type="datetimeFigureOut">
              <a:rPr lang="hu-HU" smtClean="0"/>
              <a:pPr/>
              <a:t>2012.01.17.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hu-HU"/>
          </a:p>
        </p:txBody>
      </p:sp>
      <p:sp>
        <p:nvSpPr>
          <p:cNvPr id="23" name="Dia számának helye 22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BC29593F-FA76-436C-B89B-2E233671CC9E}" type="slidenum">
              <a:rPr lang="hu-HU" smtClean="0"/>
              <a:pPr/>
              <a:t>‹#›</a:t>
            </a:fld>
            <a:endParaRPr lang="hu-H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-2003_dokumentum1.doc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9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hu-HU" dirty="0" smtClean="0"/>
              <a:t>Alkohol és dohányzás nélkül is lehet élni…</a:t>
            </a:r>
            <a:endParaRPr lang="hu-HU" dirty="0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hu-HU" b="1" dirty="0" smtClean="0"/>
              <a:t>2012. </a:t>
            </a:r>
            <a:r>
              <a:rPr lang="hu-HU" b="1" dirty="0" smtClean="0"/>
              <a:t>j</a:t>
            </a:r>
            <a:r>
              <a:rPr lang="hu-HU" b="1" dirty="0" smtClean="0"/>
              <a:t>anuár 18.</a:t>
            </a:r>
            <a:endParaRPr lang="hu-HU" b="1" dirty="0" smtClean="0"/>
          </a:p>
          <a:p>
            <a:r>
              <a:rPr lang="hu-HU" dirty="0" smtClean="0"/>
              <a:t>Hajdúnánás</a:t>
            </a:r>
            <a:endParaRPr lang="hu-HU" dirty="0" smtClean="0"/>
          </a:p>
          <a:p>
            <a:r>
              <a:rPr lang="hu-HU" dirty="0" smtClean="0"/>
              <a:t>Dr. Pető Gabriella</a:t>
            </a:r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Dohányzás serdülőkorban I. 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hu-HU" dirty="0" smtClean="0"/>
              <a:t> </a:t>
            </a:r>
          </a:p>
          <a:p>
            <a:r>
              <a:rPr lang="hu-HU" dirty="0" smtClean="0"/>
              <a:t> Bevezetésként néhány elrettentő adat a dohányzás által okozott veszélyekről: Jelenleg minden 10. ember halálát okozza közvetlenül vagy közvetve, 2030-ra minden 6. ember haláláért lesz felelős.</a:t>
            </a:r>
          </a:p>
          <a:p>
            <a:r>
              <a:rPr lang="hu-HU" dirty="0" smtClean="0"/>
              <a:t>Azaz évente kb. 10millió ember hal meg miatta.</a:t>
            </a:r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Dohányzás serdülőkorban II.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hu-HU" dirty="0" smtClean="0"/>
              <a:t>Minél korábban próbálja ki a serdülő a dohányzást, annál nagyobb a valószínűsége, hogy rá is szokik a cigarettára.</a:t>
            </a:r>
          </a:p>
          <a:p>
            <a:r>
              <a:rPr lang="hu-HU" dirty="0" smtClean="0"/>
              <a:t> Tévhit, hogy nem okoz függőséget!!!</a:t>
            </a:r>
          </a:p>
          <a:p>
            <a:r>
              <a:rPr lang="hu-HU" dirty="0" smtClean="0"/>
              <a:t>Ugyanakkor a serdülők agya még fejlődő stádiumban van, és sokkal érzékenyebb a nikotinra, mint a felnőtteké- a függőség tünetei már néhány alkalom után kialakulhatnak!</a:t>
            </a:r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ChangeArrowheads="1"/>
          </p:cNvSpPr>
          <p:nvPr>
            <p:ph type="title"/>
          </p:nvPr>
        </p:nvSpPr>
        <p:spPr>
          <a:xfrm>
            <a:off x="1295400" y="2819400"/>
            <a:ext cx="7086600" cy="1276350"/>
          </a:xfrm>
        </p:spPr>
        <p:txBody>
          <a:bodyPr>
            <a:normAutofit fontScale="90000"/>
          </a:bodyPr>
          <a:lstStyle/>
          <a:p>
            <a:r>
              <a:rPr lang="hu-HU" sz="3200"/>
              <a:t>„A dohányzás a legjelentősebb megelőzhető halálok a fejlett országokban. </a:t>
            </a:r>
            <a:br>
              <a:rPr lang="hu-HU" sz="3200"/>
            </a:br>
            <a:r>
              <a:rPr lang="hu-HU" sz="3200"/>
              <a:t>A dohányzás előfordulása ma már gyorsan nő a fejlődő országokban is, és egyike a legnagyobb veszélyeknek a világ lakosságának egészsége szempontjából”</a:t>
            </a:r>
            <a:br>
              <a:rPr lang="hu-HU" sz="3200"/>
            </a:br>
            <a:r>
              <a:rPr lang="hu-HU" sz="3200"/>
              <a:t>(Richard Edwards, BMJ 2005; 328: 217)</a:t>
            </a:r>
            <a:endParaRPr lang="hu-H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Dohányzás serdülőkorban III.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smtClean="0"/>
              <a:t>A serdülők gyakran stresszhelyzetek, nehéz szituációk áthidalása céljából dohányoznak, pl. a másik nemmel való kapcsolatteremtés, melyet könnyebbé tehet a dohányzás.</a:t>
            </a:r>
          </a:p>
          <a:p>
            <a:r>
              <a:rPr lang="hu-HU" dirty="0" smtClean="0"/>
              <a:t>Szülők, kortárs csoportok szerepe- mintaként jelenik meg, ill. megfelelni akarás</a:t>
            </a:r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ím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7" name="Kép helye 6" descr="gyermek%20cigi.jpg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24023" b="24023"/>
          <a:stretch>
            <a:fillRect/>
          </a:stretch>
        </p:blipFill>
        <p:spPr/>
      </p:pic>
      <p:sp>
        <p:nvSpPr>
          <p:cNvPr id="6" name="Szöveg helye 5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hu-HU" dirty="0" smtClean="0"/>
              <a:t>No comment…</a:t>
            </a:r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z="4000" dirty="0"/>
              <a:t>A dohányzás </a:t>
            </a:r>
            <a:r>
              <a:rPr lang="hu-HU" sz="4000" dirty="0" err="1"/>
              <a:t>iniciációja</a:t>
            </a:r>
            <a:r>
              <a:rPr lang="hu-HU" sz="4000" dirty="0"/>
              <a:t> </a:t>
            </a:r>
            <a:r>
              <a:rPr lang="hu-HU" sz="4000" dirty="0" smtClean="0"/>
              <a:t>I.: </a:t>
            </a:r>
            <a:r>
              <a:rPr lang="hu-HU" sz="4000" dirty="0"/>
              <a:t/>
            </a:r>
            <a:br>
              <a:rPr lang="hu-HU" sz="4000" dirty="0"/>
            </a:br>
            <a:r>
              <a:rPr lang="hu-HU" sz="4000" dirty="0"/>
              <a:t>A társas hatások szerepe</a:t>
            </a:r>
          </a:p>
        </p:txBody>
      </p:sp>
      <p:sp>
        <p:nvSpPr>
          <p:cNvPr id="1187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52600"/>
            <a:ext cx="8229600" cy="4530725"/>
          </a:xfrm>
        </p:spPr>
        <p:txBody>
          <a:bodyPr>
            <a:normAutofit fontScale="92500" lnSpcReduction="10000"/>
          </a:bodyPr>
          <a:lstStyle/>
          <a:p>
            <a:r>
              <a:rPr lang="hu-HU" sz="2800">
                <a:solidFill>
                  <a:schemeClr val="tx2"/>
                </a:solidFill>
              </a:rPr>
              <a:t>Kortárshatás: a serdülőkori fejlődés motorja, a közösen elfogyasztott cigarettának (alkoholnak, drognak) konformitást növelő hatása van</a:t>
            </a:r>
          </a:p>
          <a:p>
            <a:r>
              <a:rPr lang="hu-HU" sz="2800">
                <a:solidFill>
                  <a:schemeClr val="tx2"/>
                </a:solidFill>
              </a:rPr>
              <a:t>Különösen azok fogékonyak, akik magasfokú szociális igénnyel, s ugyanakkor elégtelen szociális kompetenciával rendelkeznek : elbizonytalanodás csoporthelyzetben </a:t>
            </a:r>
          </a:p>
          <a:p>
            <a:r>
              <a:rPr lang="hu-HU" sz="2800">
                <a:solidFill>
                  <a:schemeClr val="tx2"/>
                </a:solidFill>
              </a:rPr>
              <a:t>Ungar (2000): a problémaviselkedés a személyes és társas identitás megerősítésének stratégiája serdülőkorban</a:t>
            </a:r>
            <a:endParaRPr lang="hu-HU">
              <a:solidFill>
                <a:schemeClr val="tx2"/>
              </a:solidFill>
            </a:endParaRPr>
          </a:p>
          <a:p>
            <a:endParaRPr lang="hu-H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z="4000" dirty="0"/>
              <a:t>A dohányzás </a:t>
            </a:r>
            <a:r>
              <a:rPr lang="hu-HU" sz="4000" dirty="0" err="1"/>
              <a:t>iniciációja</a:t>
            </a:r>
            <a:r>
              <a:rPr lang="hu-HU" sz="4000" dirty="0"/>
              <a:t> </a:t>
            </a:r>
            <a:r>
              <a:rPr lang="hu-HU" sz="4000" dirty="0" smtClean="0"/>
              <a:t>II.: </a:t>
            </a:r>
            <a:r>
              <a:rPr lang="hu-HU" sz="4000" dirty="0"/>
              <a:t/>
            </a:r>
            <a:br>
              <a:rPr lang="hu-HU" sz="4000" dirty="0"/>
            </a:br>
            <a:r>
              <a:rPr lang="hu-HU" sz="4000" dirty="0"/>
              <a:t>A kultúra szerepe</a:t>
            </a:r>
            <a:endParaRPr lang="hu-HU" dirty="0"/>
          </a:p>
        </p:txBody>
      </p:sp>
      <p:sp>
        <p:nvSpPr>
          <p:cNvPr id="1177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828800"/>
            <a:ext cx="8229600" cy="4530725"/>
          </a:xfrm>
        </p:spPr>
        <p:txBody>
          <a:bodyPr>
            <a:normAutofit fontScale="92500" lnSpcReduction="20000"/>
          </a:bodyPr>
          <a:lstStyle/>
          <a:p>
            <a:pPr>
              <a:buClr>
                <a:schemeClr val="tx1"/>
              </a:buClr>
            </a:pPr>
            <a:r>
              <a:rPr lang="hu-HU" sz="2800">
                <a:solidFill>
                  <a:schemeClr val="tx2"/>
                </a:solidFill>
              </a:rPr>
              <a:t>A dohányzó magatartás tipikusan serdülőkorban kezdődik, leggyakrabban a 13-14 éves korban</a:t>
            </a:r>
          </a:p>
          <a:p>
            <a:pPr>
              <a:buClr>
                <a:schemeClr val="tx1"/>
              </a:buClr>
            </a:pPr>
            <a:r>
              <a:rPr lang="hu-HU" sz="2800">
                <a:solidFill>
                  <a:schemeClr val="tx2"/>
                </a:solidFill>
              </a:rPr>
              <a:t>A serdülőkori dohányzás előfordulása nagyobb, mint a felnőtt lakosságé</a:t>
            </a:r>
          </a:p>
          <a:p>
            <a:pPr>
              <a:buClr>
                <a:schemeClr val="tx1"/>
              </a:buClr>
            </a:pPr>
            <a:r>
              <a:rPr lang="hu-HU" sz="2800">
                <a:solidFill>
                  <a:schemeClr val="tx2"/>
                </a:solidFill>
              </a:rPr>
              <a:t>A dohányzás a fiatalkori problémaviselkedés szindróma részjelensége, cigaretta, alkohol, drog és szexuális aktivitás: rituális felnőtt státus átélése</a:t>
            </a:r>
          </a:p>
          <a:p>
            <a:pPr>
              <a:buClr>
                <a:schemeClr val="tx1"/>
              </a:buClr>
            </a:pPr>
            <a:r>
              <a:rPr lang="hu-HU" sz="2800">
                <a:solidFill>
                  <a:schemeClr val="tx2"/>
                </a:solidFill>
              </a:rPr>
              <a:t>Modern kultúra, ifjúsági moratórium, serdülőkor kitolódása, beavatási rituálék helyett: pótszertartások</a:t>
            </a:r>
            <a:endParaRPr lang="hu-H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7044" name="Object 4"/>
          <p:cNvGraphicFramePr>
            <a:graphicFrameLocks noChangeAspect="1"/>
          </p:cNvGraphicFramePr>
          <p:nvPr/>
        </p:nvGraphicFramePr>
        <p:xfrm>
          <a:off x="685800" y="1295400"/>
          <a:ext cx="8972550" cy="4576763"/>
        </p:xfrm>
        <a:graphic>
          <a:graphicData uri="http://schemas.openxmlformats.org/presentationml/2006/ole">
            <p:oleObj spid="_x0000_s1026" name="Dokumentum" r:id="rId3" imgW="8964565" imgH="4580206" progId="Word.Document.8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Dohányzás serdülőkorban IV.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smtClean="0"/>
              <a:t>Egy vizsgálat során a megkérdezett fiatalok közül 5. osztályban a 18,8% már kipróbálta a cigarettát, a 7. osztályban ez már közel 50 %-ra nőtt a fiúk körében, 9. osztályban pedig már 73 % az arány. Megdöbbentő!!!</a:t>
            </a:r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ím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7" name="Kép helye 6" descr="hallos%20cigaretta.jpg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25065" b="25065"/>
          <a:stretch>
            <a:fillRect/>
          </a:stretch>
        </p:blipFill>
        <p:spPr/>
      </p:pic>
      <p:sp>
        <p:nvSpPr>
          <p:cNvPr id="6" name="Szöveg helye 5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hu-HU" dirty="0" smtClean="0"/>
              <a:t>Ugye ijesztő?</a:t>
            </a:r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7 ok, hogy ne dohányozz: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500034" y="1928802"/>
            <a:ext cx="8229600" cy="4572000"/>
          </a:xfrm>
        </p:spPr>
        <p:txBody>
          <a:bodyPr>
            <a:normAutofit fontScale="25000" lnSpcReduction="20000"/>
          </a:bodyPr>
          <a:lstStyle/>
          <a:p>
            <a:r>
              <a:rPr lang="hu-HU" sz="9600" dirty="0" smtClean="0"/>
              <a:t>1</a:t>
            </a:r>
            <a:r>
              <a:rPr lang="hu-HU" sz="9600" u="sng" dirty="0" smtClean="0"/>
              <a:t>.</a:t>
            </a:r>
            <a:r>
              <a:rPr lang="hu-HU" sz="9600" b="1" u="sng" dirty="0" smtClean="0"/>
              <a:t>  A dohányzás öl </a:t>
            </a:r>
            <a:r>
              <a:rPr lang="hu-HU" sz="9600" b="1" dirty="0" smtClean="0"/>
              <a:t>: évente 650 ezer ember hal meg az Európai Unióban dohányzás miatt. Magyarországon ez a szám évente 28000. Minden 10. dohányos várható élettartama 20 évvel csökken. ( Az átlag várható élettartam: 65 év Magyarországon)</a:t>
            </a:r>
          </a:p>
          <a:p>
            <a:r>
              <a:rPr lang="hu-HU" sz="9600" b="1" dirty="0" smtClean="0"/>
              <a:t>A rákos megbetegedések: tüdőrák, gégerák, gyomorrák, vastagbélrák, ajakrákok, leukémiák stb. mellett egy sor egyéb betegség kialakulásáért is felelős: magas vérnyomás, érelmeszesedés, szívinfarktus, légzőszervi betegségek, gyomorproblémák.</a:t>
            </a:r>
            <a:r>
              <a:rPr lang="hu-HU" sz="4200" b="1" dirty="0" smtClean="0"/>
              <a:t> </a:t>
            </a:r>
          </a:p>
          <a:p>
            <a:endParaRPr lang="hu-HU" b="1" dirty="0" smtClean="0"/>
          </a:p>
          <a:p>
            <a:endParaRPr lang="hu-HU" dirty="0" smtClean="0"/>
          </a:p>
          <a:p>
            <a:endParaRPr lang="hu-HU" dirty="0" smtClean="0"/>
          </a:p>
          <a:p>
            <a:endParaRPr lang="hu-HU" dirty="0" smtClean="0"/>
          </a:p>
          <a:p>
            <a:endParaRPr lang="hu-HU" dirty="0" smtClean="0"/>
          </a:p>
          <a:p>
            <a:endParaRPr lang="hu-HU" dirty="0" smtClean="0"/>
          </a:p>
          <a:p>
            <a:endParaRPr lang="hu-HU" dirty="0" smtClean="0"/>
          </a:p>
          <a:p>
            <a:r>
              <a:rPr lang="hu-HU" dirty="0" smtClean="0"/>
              <a:t> </a:t>
            </a:r>
          </a:p>
          <a:p>
            <a:endParaRPr lang="hu-HU" dirty="0" smtClean="0"/>
          </a:p>
          <a:p>
            <a:endParaRPr lang="hu-HU" dirty="0" smtClean="0"/>
          </a:p>
          <a:p>
            <a:endParaRPr lang="hu-HU" dirty="0" smtClean="0"/>
          </a:p>
          <a:p>
            <a:endParaRPr lang="hu-HU" dirty="0" smtClean="0"/>
          </a:p>
          <a:p>
            <a:endParaRPr lang="hu-HU" dirty="0" smtClean="0"/>
          </a:p>
          <a:p>
            <a:endParaRPr lang="hu-HU" dirty="0" smtClean="0"/>
          </a:p>
          <a:p>
            <a:r>
              <a:rPr lang="hu-HU" dirty="0" smtClean="0"/>
              <a:t>   </a:t>
            </a:r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4" name="Tartalom helye 3" descr="cigi19"/>
          <p:cNvPicPr>
            <a:picLocks noGrp="1"/>
          </p:cNvPicPr>
          <p:nvPr>
            <p:ph idx="1"/>
          </p:nvPr>
        </p:nvPicPr>
        <p:blipFill>
          <a:blip r:embed="rId2" cstate="print"/>
          <a:srcRect l="4137" t="5397" r="5136" b="4082"/>
          <a:stretch>
            <a:fillRect/>
          </a:stretch>
        </p:blipFill>
        <p:spPr bwMode="auto">
          <a:xfrm>
            <a:off x="285721" y="1000108"/>
            <a:ext cx="3357585" cy="4613460"/>
          </a:xfrm>
          <a:prstGeom prst="rect">
            <a:avLst/>
          </a:prstGeom>
          <a:noFill/>
        </p:spPr>
      </p:pic>
      <p:pic>
        <p:nvPicPr>
          <p:cNvPr id="6" name="Kép 5" descr="1698_9_1658_1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43372" y="1428736"/>
            <a:ext cx="4786346" cy="383383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7 ok, hogy ne dohányozz…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smtClean="0"/>
              <a:t>2</a:t>
            </a:r>
            <a:r>
              <a:rPr lang="hu-HU" u="sng" dirty="0" smtClean="0"/>
              <a:t>. A dohányzás drága</a:t>
            </a:r>
            <a:r>
              <a:rPr lang="hu-HU" dirty="0" smtClean="0"/>
              <a:t>! Akár csomagban, akár szálanként, akár maga sodorja, a havi és éves költsége jelentős. Ha ezt mind magadra költenéd…</a:t>
            </a:r>
          </a:p>
          <a:p>
            <a:r>
              <a:rPr lang="hu-HU" dirty="0" smtClean="0"/>
              <a:t>Emellett a dohányzás által okozott betegségek is jelentős kiadásokkal járnak.</a:t>
            </a:r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7 ok, hogy ne dohányozz…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smtClean="0"/>
              <a:t>3. </a:t>
            </a:r>
            <a:r>
              <a:rPr lang="hu-HU" u="sng" dirty="0" smtClean="0"/>
              <a:t>A dohányzás zavarja az érzékelést</a:t>
            </a:r>
            <a:r>
              <a:rPr lang="hu-HU" dirty="0" smtClean="0"/>
              <a:t>. Tompítja az ízek, illatok, aromák érzékelését. Egy dohányoshoz odabújni olyan, mintha egy gyárkéményt ölelgetnél. Csókjának íze: nem édes, hanem keserű. Nincs az a </a:t>
            </a:r>
            <a:r>
              <a:rPr lang="hu-HU" dirty="0" err="1" smtClean="0"/>
              <a:t>tic-tac</a:t>
            </a:r>
            <a:r>
              <a:rPr lang="hu-HU" dirty="0" smtClean="0"/>
              <a:t>, ami eltüntetné…</a:t>
            </a:r>
          </a:p>
          <a:p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7 ok, hogy ne dohányozz…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smtClean="0"/>
              <a:t>4. </a:t>
            </a:r>
            <a:r>
              <a:rPr lang="hu-HU" u="sng" dirty="0" smtClean="0"/>
              <a:t>A dohányzás a bőrt és a belső szerveket is károsítja. </a:t>
            </a:r>
            <a:r>
              <a:rPr lang="hu-HU" dirty="0" smtClean="0"/>
              <a:t>Csökkenti a tüdők kapacitását, gyengíti a sport- és a szexuális teljesítményt, férfiaknál impotenciát, nőknél meddőséget okoz.</a:t>
            </a:r>
          </a:p>
          <a:p>
            <a:r>
              <a:rPr lang="hu-HU" dirty="0" smtClean="0"/>
              <a:t>A hajad fénytelen, töredezett lesz, a bőröd fakó és szürke. Nincs az a kozmetikum, ami  eltüntetné a ráncokat.</a:t>
            </a:r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ím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7" name="Kép helye 6" descr="tdrk.jpg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3392" b="3392"/>
          <a:stretch>
            <a:fillRect/>
          </a:stretch>
        </p:blipFill>
        <p:spPr/>
      </p:pic>
      <p:sp>
        <p:nvSpPr>
          <p:cNvPr id="6" name="Szöveg helye 5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hu-HU" dirty="0" smtClean="0"/>
              <a:t>Önmagáért beszél…</a:t>
            </a:r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7 ok, hogy ne dohányozz…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u-HU" dirty="0" smtClean="0"/>
          </a:p>
          <a:p>
            <a:endParaRPr lang="hu-HU" dirty="0" smtClean="0"/>
          </a:p>
          <a:p>
            <a:r>
              <a:rPr lang="hu-HU" dirty="0" smtClean="0"/>
              <a:t>5. </a:t>
            </a:r>
            <a:r>
              <a:rPr lang="hu-HU" u="sng" dirty="0" smtClean="0"/>
              <a:t>A cigaretta kábítószer</a:t>
            </a:r>
            <a:r>
              <a:rPr lang="hu-HU" dirty="0" smtClean="0"/>
              <a:t>!!! </a:t>
            </a:r>
          </a:p>
          <a:p>
            <a:r>
              <a:rPr lang="hu-HU" dirty="0" smtClean="0"/>
              <a:t>Már az első cigaretta is veszélyes lehet. Olyan mértékű hozzászokást idézhet elő, amit később rendkívül nehéz meggyógyítani.</a:t>
            </a:r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7 ok, hogy ne dohányozz…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hu-HU" dirty="0" smtClean="0"/>
              <a:t>6. </a:t>
            </a:r>
            <a:r>
              <a:rPr lang="hu-HU" u="sng" dirty="0" smtClean="0"/>
              <a:t>A dohányzás károsítja a dohányzó ember környezetében élők egészségét</a:t>
            </a:r>
            <a:r>
              <a:rPr lang="hu-HU" dirty="0" smtClean="0"/>
              <a:t>.</a:t>
            </a:r>
          </a:p>
          <a:p>
            <a:r>
              <a:rPr lang="hu-HU" dirty="0" smtClean="0"/>
              <a:t>A dohányfüstben lévő méreganyagok jutnak el a nem dohányzók szervezetébe, ezáltal különböző betegségeket, rákos daganatok kialakulását idézik elő.</a:t>
            </a:r>
          </a:p>
          <a:p>
            <a:r>
              <a:rPr lang="hu-HU" dirty="0" smtClean="0"/>
              <a:t>A gyermekek érzékeny szervezetére különösen veszélyes a mások által kifújt füst!</a:t>
            </a:r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7 ok, hogy ne dohányozz…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smtClean="0"/>
              <a:t>7. </a:t>
            </a:r>
            <a:r>
              <a:rPr lang="hu-HU" u="sng" dirty="0" smtClean="0"/>
              <a:t>A dohányzás kiment a divatból!</a:t>
            </a:r>
          </a:p>
          <a:p>
            <a:r>
              <a:rPr lang="hu-HU" dirty="0" smtClean="0"/>
              <a:t>Számos közterületen és közintézményben is tilos a dohányzás, így azt titokban kell végezni…A filmekből is eltűntek a dohányzó jelenetek.</a:t>
            </a:r>
          </a:p>
          <a:p>
            <a:endParaRPr lang="hu-HU" dirty="0" smtClean="0"/>
          </a:p>
          <a:p>
            <a:endParaRPr lang="hu-HU" dirty="0" smtClean="0"/>
          </a:p>
          <a:p>
            <a:r>
              <a:rPr lang="hu-HU" dirty="0" smtClean="0"/>
              <a:t>MEGÉRI??????</a:t>
            </a:r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u-HU" dirty="0" smtClean="0"/>
              <a:t>KÉRDÉSEK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hu-HU" dirty="0" smtClean="0"/>
              <a:t>- Milyen mellékhatásai vannak a dohányzásnak?</a:t>
            </a:r>
          </a:p>
          <a:p>
            <a:r>
              <a:rPr lang="hu-HU" dirty="0" err="1" smtClean="0"/>
              <a:t>-</a:t>
            </a:r>
            <a:r>
              <a:rPr lang="hu-HU" dirty="0" err="1" smtClean="0"/>
              <a:t>Milyen</a:t>
            </a:r>
            <a:r>
              <a:rPr lang="hu-HU" dirty="0" smtClean="0"/>
              <a:t> hosszan kell dohányozni ahhoz, hogy a röntgenen megjelenjenek az esetleges betegség tünetei? </a:t>
            </a:r>
          </a:p>
          <a:p>
            <a:r>
              <a:rPr lang="hu-HU" dirty="0" err="1" smtClean="0"/>
              <a:t>-Hogyan</a:t>
            </a:r>
            <a:r>
              <a:rPr lang="hu-HU" dirty="0" smtClean="0"/>
              <a:t> tud védekezni az, aki nem dohányzik? Passzív dohányos…</a:t>
            </a:r>
          </a:p>
          <a:p>
            <a:r>
              <a:rPr lang="hu-HU" dirty="0" err="1" smtClean="0"/>
              <a:t>-Mennyi</a:t>
            </a:r>
            <a:r>
              <a:rPr lang="hu-HU" dirty="0" smtClean="0"/>
              <a:t> idő kell ahhoz, hogy a szervezet elfelejtse a nikotint?</a:t>
            </a:r>
          </a:p>
          <a:p>
            <a:r>
              <a:rPr lang="hu-HU" dirty="0" smtClean="0"/>
              <a:t>-A füves </a:t>
            </a:r>
            <a:r>
              <a:rPr lang="hu-HU" dirty="0" err="1" smtClean="0"/>
              <a:t>cigiről-lásd</a:t>
            </a:r>
            <a:r>
              <a:rPr lang="hu-HU" dirty="0" smtClean="0"/>
              <a:t> később…</a:t>
            </a:r>
          </a:p>
          <a:p>
            <a:pPr>
              <a:buNone/>
            </a:pPr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Az alkohol és hatásai I.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smtClean="0"/>
              <a:t>A korábbi vizsgálatban az alkohollal kapcsolatosan is kérdeztek: a serdülők közel 40 %-a kipróbálta már 5. osztályban( 1-2 kortynál többet ivott), 8. osztályban a fiatalok közel 90 % ez az arány.</a:t>
            </a:r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Az alkohol és hatásai II.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smtClean="0"/>
              <a:t>A leggyakrabban fogyasztott ital a sör, azonban 7-9. osztályok között gyakorlatilag mindenféle italt kipróbálnak. Ebben az életkorban meredeken emelkedik az alkoholfogyasztás gyakorisága.</a:t>
            </a:r>
          </a:p>
          <a:p>
            <a:r>
              <a:rPr lang="hu-HU" dirty="0" smtClean="0"/>
              <a:t>Az első részegség ideje 14 éves korra tehető…</a:t>
            </a:r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Az alkohol és hatásai III. 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smtClean="0"/>
              <a:t>A korai kipróbálás és a rászokás között itt is hasonló az összefüggés!</a:t>
            </a:r>
          </a:p>
          <a:p>
            <a:r>
              <a:rPr lang="hu-HU" b="1" dirty="0" smtClean="0"/>
              <a:t>Megdöbbentő adat: a nagyivók többsége fiatalkorú. A teljes lerészegedés következménye, az </a:t>
            </a:r>
            <a:r>
              <a:rPr lang="hu-HU" b="1" dirty="0" smtClean="0"/>
              <a:t>úgynevezett  „filmszakadás” </a:t>
            </a:r>
            <a:r>
              <a:rPr lang="hu-HU" b="1" dirty="0" smtClean="0"/>
              <a:t>agykárosodást okoz, és komolyak a hosszú távú következményei.</a:t>
            </a:r>
            <a:r>
              <a:rPr lang="hu-HU" dirty="0" smtClean="0"/>
              <a:t> </a:t>
            </a:r>
          </a:p>
          <a:p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ím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7" name="Kép helye 6" descr="lead_370.jpg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5569" r="5569"/>
          <a:stretch>
            <a:fillRect/>
          </a:stretch>
        </p:blipFill>
        <p:spPr/>
      </p:pic>
      <p:sp>
        <p:nvSpPr>
          <p:cNvPr id="6" name="Szöveg helye 5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hu-HU" dirty="0" smtClean="0"/>
              <a:t>Ez nem lehet életcél…</a:t>
            </a:r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ím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Az alkohol és hatásai IV.</a:t>
            </a:r>
            <a:endParaRPr lang="hu-HU" dirty="0"/>
          </a:p>
        </p:txBody>
      </p:sp>
      <p:sp>
        <p:nvSpPr>
          <p:cNvPr id="6" name="Tartalom helye 5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hu-HU" dirty="0" smtClean="0"/>
              <a:t>A serdülőkort az agy fejlődése szempontjából nagyjából 12-től 20 éves korig kritikus időszaknak tartják a szakemberek.</a:t>
            </a:r>
          </a:p>
          <a:p>
            <a:r>
              <a:rPr lang="hu-HU" dirty="0" smtClean="0"/>
              <a:t>Vizsgálatok igazolták, hogy azok az emberek, akik erősen isznak serdülőkorban, a frontális kéreg vegyi vagy strukturális változásai miatt nehezebben és változó sikerrel lesznek képesek alkalmazkodni az élethelyzetekhez. Agyuknak éppen az a része sérül, amely lehetővé teszi, hogy előre kiszámítsák tettünk következményeit, kontrollálják motivációikat, felbecsüljék a hosszú- és rövidtávú hasznot. </a:t>
            </a:r>
          </a:p>
          <a:p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ím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7" name="Kép helye 6" descr="azalkohol.jpg"/>
          <p:cNvPicPr>
            <a:picLocks noGrp="1" noChangeAspect="1"/>
          </p:cNvPicPr>
          <p:nvPr>
            <p:ph type="pic" idx="1"/>
          </p:nvPr>
        </p:nvPicPr>
        <p:blipFill>
          <a:blip r:embed="rId3"/>
          <a:srcRect t="5117" b="5117"/>
          <a:stretch>
            <a:fillRect/>
          </a:stretch>
        </p:blipFill>
        <p:spPr/>
      </p:pic>
      <p:sp>
        <p:nvSpPr>
          <p:cNvPr id="6" name="Szöveg helye 5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hu-HU" dirty="0" smtClean="0"/>
              <a:t>Mi lesz belőlük?...</a:t>
            </a:r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ím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Az alkohol és hatásai V.</a:t>
            </a:r>
            <a:endParaRPr lang="hu-HU" dirty="0"/>
          </a:p>
        </p:txBody>
      </p:sp>
      <p:sp>
        <p:nvSpPr>
          <p:cNvPr id="6" name="Tartalom helye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smtClean="0"/>
              <a:t>Már egy pohár sör elfogyasztása is előidézi, előidézheti az alkohol károsító hatásainak egy részét: tompább érzékelés, bizonytalanság, </a:t>
            </a:r>
            <a:r>
              <a:rPr lang="hu-HU" dirty="0" err="1" smtClean="0"/>
              <a:t>kettőslátás</a:t>
            </a:r>
            <a:r>
              <a:rPr lang="hu-HU" dirty="0" smtClean="0"/>
              <a:t>, önkontroll elvesztése,…</a:t>
            </a:r>
          </a:p>
          <a:p>
            <a:r>
              <a:rPr lang="hu-HU" dirty="0" smtClean="0"/>
              <a:t>Már az első alkalom is lehet halálos- az alkoholmérgezés nem játék!!!</a:t>
            </a:r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Az alkohol és hatásai VI.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smtClean="0"/>
              <a:t>Hosszabb távú fogyasztása a hozzászokás mellett- legális drogként tartják számon- komoly belső szervi elváltozásokat idéz elő: komoly májkárosodás, nyelőcsővérzés-ebbe bele lehet halni!- vérzékenység, agykárosodás, májrák, gyomorrák.</a:t>
            </a:r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Az alkohol és hatásai VII.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u-HU" dirty="0" smtClean="0"/>
          </a:p>
          <a:p>
            <a:endParaRPr lang="hu-HU" dirty="0" smtClean="0"/>
          </a:p>
          <a:p>
            <a:r>
              <a:rPr lang="hu-HU" dirty="0" smtClean="0"/>
              <a:t>Ha bizonytalan eredetű alkoholt fogyaszt valaki, ami esetleg metil-alkoholt tartalmaz, azonnal megvakulhat és meghalhat tőle.</a:t>
            </a:r>
          </a:p>
          <a:p>
            <a:r>
              <a:rPr lang="hu-HU" dirty="0" smtClean="0"/>
              <a:t> A metil-alkohol súlyosan mérgező!</a:t>
            </a:r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Az alkohol és hatásai VIII.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smtClean="0"/>
              <a:t>Szórakozóhelyen fogyasztott alkohol, a lányok számára különösen nagy veszélyt rejt: az önuralom elvesztésével akár szexuális bűntény áldozatai is lehetnek.</a:t>
            </a:r>
          </a:p>
          <a:p>
            <a:r>
              <a:rPr lang="hu-HU" dirty="0" smtClean="0"/>
              <a:t>Néhány jó tanács ilyen esetekre: csak előtted kibontott üveges innivalót vásárolj, amit nem teszel le a kezedből, nem adod oda senkinek, mert bármit beletehetnek…</a:t>
            </a:r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Néhány érv, hogy miért nem kell az alkohol…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hu-HU" dirty="0" smtClean="0"/>
              <a:t>Felesleges- a jó hangulathoz ebben a korban sem kell feltétlenül alkoholt fogyasztani. A társaság a lényeg…Nem attól jó egy buli, hogy nem emlékszel rá másnap…</a:t>
            </a:r>
          </a:p>
          <a:p>
            <a:r>
              <a:rPr lang="hu-HU" dirty="0" smtClean="0"/>
              <a:t>Drága- ha az erre szánt pénzt magadra költenéd…</a:t>
            </a:r>
          </a:p>
          <a:p>
            <a:r>
              <a:rPr lang="hu-HU" dirty="0" smtClean="0"/>
              <a:t>Veszélyes- ha baj van, akkor nagyon nagy baj is lehet belőle…</a:t>
            </a:r>
          </a:p>
          <a:p>
            <a:r>
              <a:rPr lang="hu-HU" dirty="0" smtClean="0"/>
              <a:t>Károsítja az egészséget-a minőségi élet mindennél többet ér…</a:t>
            </a:r>
          </a:p>
          <a:p>
            <a:endParaRPr lang="hu-HU" dirty="0" smtClean="0"/>
          </a:p>
          <a:p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u-HU" dirty="0" smtClean="0"/>
              <a:t>KÉRDÉSEK: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err="1" smtClean="0"/>
              <a:t>-Mi</a:t>
            </a:r>
            <a:r>
              <a:rPr lang="hu-HU" dirty="0" smtClean="0"/>
              <a:t> az alkoholfogyasztás tünete? Hogyan különböztetjük meg az alkoholt ill. a drogot fogyasztó személyt?</a:t>
            </a:r>
          </a:p>
          <a:p>
            <a:endParaRPr lang="hu-HU" dirty="0" smtClean="0"/>
          </a:p>
          <a:p>
            <a:r>
              <a:rPr lang="hu-HU" dirty="0" err="1" smtClean="0"/>
              <a:t>-Az</a:t>
            </a:r>
            <a:r>
              <a:rPr lang="hu-HU" dirty="0" smtClean="0"/>
              <a:t> alkohol mennyi idő után szívódik fel? Kiürülése?</a:t>
            </a:r>
          </a:p>
          <a:p>
            <a:endParaRPr lang="hu-HU" dirty="0" smtClean="0"/>
          </a:p>
          <a:p>
            <a:r>
              <a:rPr lang="hu-HU" dirty="0" err="1" smtClean="0"/>
              <a:t>-Mikortól</a:t>
            </a:r>
            <a:r>
              <a:rPr lang="hu-HU" dirty="0" smtClean="0"/>
              <a:t> nevezünk valakit alkoholistának?</a:t>
            </a:r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u-HU" dirty="0" smtClean="0"/>
              <a:t>ENERGIAITALOK I.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hu-HU" sz="3200" b="1" dirty="0" smtClean="0"/>
              <a:t>Összetétel: </a:t>
            </a:r>
            <a:endParaRPr lang="hu-HU" sz="3200" dirty="0" smtClean="0"/>
          </a:p>
          <a:p>
            <a:pPr lvl="1"/>
            <a:r>
              <a:rPr lang="hu-HU" sz="2800" b="1" dirty="0" smtClean="0"/>
              <a:t> víz</a:t>
            </a:r>
            <a:endParaRPr lang="hu-HU" sz="2800" dirty="0" smtClean="0"/>
          </a:p>
          <a:p>
            <a:pPr lvl="1"/>
            <a:r>
              <a:rPr lang="hu-HU" sz="2800" b="1" dirty="0" smtClean="0"/>
              <a:t> </a:t>
            </a:r>
            <a:r>
              <a:rPr lang="en-GB" sz="2800" b="1" dirty="0" err="1" smtClean="0"/>
              <a:t>koffein</a:t>
            </a:r>
            <a:r>
              <a:rPr lang="en-GB" sz="2800" b="1" dirty="0" smtClean="0"/>
              <a:t> </a:t>
            </a:r>
            <a:endParaRPr lang="hu-HU" sz="2800" dirty="0" smtClean="0"/>
          </a:p>
          <a:p>
            <a:r>
              <a:rPr lang="hu-HU" sz="3200" b="1" dirty="0" smtClean="0"/>
              <a:t>   </a:t>
            </a:r>
            <a:r>
              <a:rPr lang="en-GB" sz="3200" b="1" dirty="0" smtClean="0"/>
              <a:t>32</a:t>
            </a:r>
            <a:r>
              <a:rPr lang="hu-HU" sz="3200" b="1" dirty="0" smtClean="0"/>
              <a:t> m</a:t>
            </a:r>
            <a:r>
              <a:rPr lang="en-GB" sz="3200" b="1" dirty="0" smtClean="0"/>
              <a:t>g/</a:t>
            </a:r>
            <a:r>
              <a:rPr lang="hu-HU" sz="3200" b="1" dirty="0" smtClean="0"/>
              <a:t> d</a:t>
            </a:r>
            <a:r>
              <a:rPr lang="en-GB" sz="3200" b="1" dirty="0" smtClean="0"/>
              <a:t>l</a:t>
            </a:r>
            <a:r>
              <a:rPr lang="hu-HU" sz="3200" b="1" dirty="0" smtClean="0"/>
              <a:t> = 2 dupla kávéban lévő adag!!!</a:t>
            </a:r>
            <a:endParaRPr lang="hu-HU" sz="3200" dirty="0" smtClean="0"/>
          </a:p>
          <a:p>
            <a:pPr lvl="1"/>
            <a:r>
              <a:rPr lang="hu-HU" sz="2800" b="1" dirty="0" smtClean="0"/>
              <a:t> cukor </a:t>
            </a:r>
            <a:endParaRPr lang="hu-HU" sz="2800" dirty="0" smtClean="0"/>
          </a:p>
          <a:p>
            <a:pPr lvl="1"/>
            <a:r>
              <a:rPr lang="hu-HU" sz="2800" b="1" dirty="0" smtClean="0"/>
              <a:t> s</a:t>
            </a:r>
            <a:r>
              <a:rPr lang="en-GB" sz="2800" b="1" dirty="0" err="1" smtClean="0"/>
              <a:t>zénsav</a:t>
            </a:r>
            <a:r>
              <a:rPr lang="hu-HU" sz="2800" b="1" dirty="0" smtClean="0"/>
              <a:t>	</a:t>
            </a:r>
            <a:endParaRPr lang="hu-HU" sz="2800" dirty="0" smtClean="0"/>
          </a:p>
          <a:p>
            <a:pPr lvl="1"/>
            <a:r>
              <a:rPr lang="hu-HU" sz="2800" b="1" dirty="0" smtClean="0"/>
              <a:t> </a:t>
            </a:r>
            <a:r>
              <a:rPr lang="en-GB" sz="2800" b="1" dirty="0" err="1" smtClean="0"/>
              <a:t>taurin</a:t>
            </a:r>
            <a:endParaRPr lang="hu-HU" sz="2800" b="1" dirty="0" smtClean="0"/>
          </a:p>
          <a:p>
            <a:pPr lvl="1"/>
            <a:r>
              <a:rPr lang="hu-HU" sz="2800" b="1" dirty="0" smtClean="0"/>
              <a:t>B </a:t>
            </a:r>
            <a:r>
              <a:rPr lang="hu-HU" sz="2800" b="1" dirty="0" err="1" smtClean="0"/>
              <a:t>vitaminkomplex</a:t>
            </a:r>
            <a:endParaRPr lang="hu-HU" sz="2800" b="1" dirty="0" smtClean="0"/>
          </a:p>
          <a:p>
            <a:pPr lvl="1"/>
            <a:r>
              <a:rPr lang="hu-HU" sz="2800" b="1" dirty="0" smtClean="0"/>
              <a:t>Aroma, színezőanyagok</a:t>
            </a:r>
          </a:p>
          <a:p>
            <a:pPr lvl="1"/>
            <a:r>
              <a:rPr lang="hu-HU" sz="2800" b="1" dirty="0" err="1" smtClean="0"/>
              <a:t>Na-citrátok</a:t>
            </a:r>
            <a:r>
              <a:rPr lang="hu-HU" sz="2800" b="1" dirty="0" smtClean="0"/>
              <a:t>	</a:t>
            </a:r>
            <a:endParaRPr lang="hu-HU" sz="2800" dirty="0" smtClean="0"/>
          </a:p>
          <a:p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u-HU" dirty="0" smtClean="0"/>
              <a:t>ENERGIAITALOK II.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hu-HU" sz="3200" b="1" u="sng" dirty="0" smtClean="0"/>
              <a:t>Szervezetre gyakorolt hatása: </a:t>
            </a:r>
            <a:endParaRPr lang="hu-HU" sz="3200" dirty="0" smtClean="0"/>
          </a:p>
          <a:p>
            <a:pPr lvl="1"/>
            <a:r>
              <a:rPr lang="hu-HU" sz="2800" b="1" dirty="0" smtClean="0"/>
              <a:t>Cukrok, cukorrá bomló más anyagok:</a:t>
            </a:r>
            <a:endParaRPr lang="hu-HU" sz="2800" dirty="0" smtClean="0"/>
          </a:p>
          <a:p>
            <a:pPr lvl="3"/>
            <a:r>
              <a:rPr lang="hu-HU" dirty="0" smtClean="0"/>
              <a:t>gyorsan felszívódó energiaforrás, a koffeinnel együtt gyorsítják az agyi működést és az anyagcserét</a:t>
            </a:r>
          </a:p>
          <a:p>
            <a:pPr lvl="3"/>
            <a:r>
              <a:rPr lang="hu-HU" dirty="0" smtClean="0"/>
              <a:t>Mellékhatás: hasmenés </a:t>
            </a:r>
          </a:p>
          <a:p>
            <a:pPr lvl="3"/>
            <a:r>
              <a:rPr lang="hu-HU" dirty="0" smtClean="0"/>
              <a:t>NEM izotóniás, kiszáradást okoz!</a:t>
            </a:r>
          </a:p>
          <a:p>
            <a:r>
              <a:rPr lang="hu-HU" sz="3200" b="1" dirty="0" smtClean="0"/>
              <a:t>Bő folyadékpótlásra van szükség mellette: ásványvíz, gyümölcslé</a:t>
            </a:r>
            <a:endParaRPr lang="hu-HU" sz="3200" dirty="0" smtClean="0"/>
          </a:p>
          <a:p>
            <a:pPr lvl="1"/>
            <a:r>
              <a:rPr lang="hu-HU" sz="2800" b="1" dirty="0" smtClean="0"/>
              <a:t>S</a:t>
            </a:r>
            <a:r>
              <a:rPr lang="en-GB" sz="2800" b="1" dirty="0" err="1" smtClean="0"/>
              <a:t>zénsav</a:t>
            </a:r>
            <a:r>
              <a:rPr lang="hu-HU" sz="2800" b="1" dirty="0" smtClean="0"/>
              <a:t>:</a:t>
            </a:r>
            <a:endParaRPr lang="hu-HU" sz="2800" dirty="0" smtClean="0"/>
          </a:p>
          <a:p>
            <a:pPr lvl="3"/>
            <a:r>
              <a:rPr lang="hu-HU" dirty="0" smtClean="0"/>
              <a:t>„felturbózza” koffein és cukrok </a:t>
            </a:r>
            <a:r>
              <a:rPr lang="hu-HU" dirty="0" smtClean="0"/>
              <a:t>élénkítő </a:t>
            </a:r>
            <a:r>
              <a:rPr lang="hu-HU" dirty="0" smtClean="0"/>
              <a:t>hatását azáltal</a:t>
            </a:r>
            <a:r>
              <a:rPr lang="hu-HU" dirty="0" smtClean="0"/>
              <a:t>, hogy a  </a:t>
            </a:r>
            <a:r>
              <a:rPr lang="hu-HU" dirty="0" smtClean="0"/>
              <a:t>garat nyálkahártyáját picit megmarja, így gyorsabban felszívódnak az összetevők,  </a:t>
            </a:r>
          </a:p>
          <a:p>
            <a:pPr lvl="3"/>
            <a:r>
              <a:rPr lang="hu-HU" dirty="0" smtClean="0"/>
              <a:t>a gyomorban a savtermelés a záróizmok feszítése miatt refluxot (savvisszacsorgás a garatba) alakíthat ki </a:t>
            </a:r>
            <a:endParaRPr lang="hu-HU" dirty="0" smtClean="0"/>
          </a:p>
          <a:p>
            <a:pPr lvl="3"/>
            <a:r>
              <a:rPr lang="hu-HU" dirty="0" smtClean="0"/>
              <a:t>Hányingert, </a:t>
            </a:r>
            <a:r>
              <a:rPr lang="hu-HU" dirty="0" smtClean="0"/>
              <a:t>hányást produkálhat            </a:t>
            </a:r>
            <a:r>
              <a:rPr lang="hu-HU" b="1" dirty="0" smtClean="0"/>
              <a:t>Éhgyomorra </a:t>
            </a:r>
            <a:r>
              <a:rPr lang="hu-HU" b="1" dirty="0" smtClean="0"/>
              <a:t>TILOS!</a:t>
            </a:r>
            <a:endParaRPr lang="hu-HU" dirty="0" smtClean="0"/>
          </a:p>
          <a:p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u-HU" dirty="0" smtClean="0"/>
              <a:t>ENERGIAITALOK III.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lvl="2"/>
            <a:r>
              <a:rPr lang="hu-HU" b="1" u="sng" dirty="0" smtClean="0"/>
              <a:t>Szervezetre gyakorolt hatása</a:t>
            </a:r>
            <a:r>
              <a:rPr lang="hu-HU" b="1" dirty="0" smtClean="0"/>
              <a:t>: </a:t>
            </a:r>
            <a:endParaRPr lang="hu-HU" dirty="0" smtClean="0"/>
          </a:p>
          <a:p>
            <a:pPr lvl="2"/>
            <a:r>
              <a:rPr lang="hu-HU" b="1" dirty="0" smtClean="0"/>
              <a:t>T</a:t>
            </a:r>
            <a:r>
              <a:rPr lang="en-GB" b="1" dirty="0" err="1" smtClean="0"/>
              <a:t>aurin</a:t>
            </a:r>
            <a:r>
              <a:rPr lang="en-GB" b="1" dirty="0" smtClean="0"/>
              <a:t> </a:t>
            </a:r>
            <a:endParaRPr lang="hu-HU" dirty="0" smtClean="0"/>
          </a:p>
          <a:p>
            <a:pPr lvl="2"/>
            <a:r>
              <a:rPr lang="hu-HU" dirty="0" smtClean="0"/>
              <a:t>természetes aminosav, idegrendszerre serkentőleg hat, ún. emelkedettség-érzést okoz, serkenti az anyagcserét megítélése az orvostudományban vitatott.</a:t>
            </a:r>
          </a:p>
          <a:p>
            <a:pPr lvl="2"/>
            <a:r>
              <a:rPr lang="hu-HU" b="1" dirty="0" smtClean="0"/>
              <a:t> B </a:t>
            </a:r>
            <a:r>
              <a:rPr lang="hu-HU" b="1" dirty="0" err="1" smtClean="0"/>
              <a:t>vitaminkomplex</a:t>
            </a:r>
            <a:r>
              <a:rPr lang="hu-HU" b="1" dirty="0" smtClean="0"/>
              <a:t> </a:t>
            </a:r>
            <a:endParaRPr lang="hu-HU" dirty="0" smtClean="0"/>
          </a:p>
          <a:p>
            <a:pPr lvl="2"/>
            <a:r>
              <a:rPr lang="hu-HU" dirty="0" smtClean="0"/>
              <a:t>többek között segíti az </a:t>
            </a:r>
            <a:r>
              <a:rPr lang="hu-HU" dirty="0" smtClean="0"/>
              <a:t>energiahordozó </a:t>
            </a:r>
            <a:r>
              <a:rPr lang="hu-HU" dirty="0" smtClean="0"/>
              <a:t>szénhidrátok, zsírok lebomlását, szervezetbe való beépülését, az agyi energiafelhasználást, a fehérjeszintézist, és hasznosítást,</a:t>
            </a:r>
          </a:p>
          <a:p>
            <a:pPr lvl="2"/>
            <a:r>
              <a:rPr lang="hu-HU" dirty="0" smtClean="0"/>
              <a:t>magas koffeinbevitel esetén a szervezet napi igénye a B </a:t>
            </a:r>
            <a:r>
              <a:rPr lang="hu-HU" dirty="0" err="1" smtClean="0"/>
              <a:t>vitaminkomplex</a:t>
            </a:r>
            <a:r>
              <a:rPr lang="hu-HU" dirty="0" smtClean="0"/>
              <a:t> iránt nagyban megnövekszik</a:t>
            </a:r>
          </a:p>
          <a:p>
            <a:pPr lvl="2"/>
            <a:r>
              <a:rPr lang="hu-HU" b="1" dirty="0" smtClean="0"/>
              <a:t>Hatások:</a:t>
            </a:r>
            <a:endParaRPr lang="hu-HU" dirty="0" smtClean="0"/>
          </a:p>
          <a:p>
            <a:pPr lvl="2"/>
            <a:r>
              <a:rPr lang="hu-HU" b="1" dirty="0" smtClean="0"/>
              <a:t>„ Gyors dopping” hatás: </a:t>
            </a:r>
            <a:r>
              <a:rPr lang="hu-HU" dirty="0" smtClean="0"/>
              <a:t>felpörgés, élénkség, hangulatjavulás</a:t>
            </a:r>
          </a:p>
          <a:p>
            <a:pPr lvl="2"/>
            <a:r>
              <a:rPr lang="hu-HU" b="1" dirty="0" smtClean="0"/>
              <a:t>Kitolja a fáradtságtűrés küszöbét</a:t>
            </a:r>
            <a:endParaRPr lang="hu-HU" dirty="0" smtClean="0"/>
          </a:p>
          <a:p>
            <a:pPr lvl="2"/>
            <a:r>
              <a:rPr lang="hu-HU" b="1" dirty="0" smtClean="0"/>
              <a:t>Szívdobogás érzés, vérnyomás, pulzusszám </a:t>
            </a:r>
            <a:r>
              <a:rPr lang="hu-HU" b="1" dirty="0" smtClean="0"/>
              <a:t>emelkedés!!!</a:t>
            </a:r>
          </a:p>
          <a:p>
            <a:pPr lvl="2"/>
            <a:r>
              <a:rPr lang="hu-HU" b="1" dirty="0" smtClean="0"/>
              <a:t>Ritmuszavarok!!!Akár szívleállás is!</a:t>
            </a:r>
            <a:endParaRPr lang="hu-HU" dirty="0" smtClean="0"/>
          </a:p>
          <a:p>
            <a:pPr lvl="2"/>
            <a:r>
              <a:rPr lang="hu-HU" b="1" dirty="0" smtClean="0"/>
              <a:t>Hányinger, hányás </a:t>
            </a:r>
            <a:endParaRPr lang="hu-HU" dirty="0" smtClean="0"/>
          </a:p>
          <a:p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u-HU" dirty="0" smtClean="0"/>
              <a:t>ENERGIAITALOK IV.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2"/>
            <a:r>
              <a:rPr lang="hu-HU" b="1" u="sng" dirty="0" smtClean="0"/>
              <a:t>Utóhatások, rendszeres fogyasztás során kialakult hatások:</a:t>
            </a:r>
            <a:endParaRPr lang="hu-HU" u="sng" dirty="0" smtClean="0"/>
          </a:p>
          <a:p>
            <a:pPr lvl="2"/>
            <a:r>
              <a:rPr lang="hu-HU" b="1" dirty="0" smtClean="0"/>
              <a:t>A felpörgés után depressziós tünetek: </a:t>
            </a:r>
            <a:r>
              <a:rPr lang="hu-HU" dirty="0" smtClean="0"/>
              <a:t>pl.</a:t>
            </a:r>
            <a:r>
              <a:rPr lang="hu-HU" b="1" dirty="0" smtClean="0"/>
              <a:t> </a:t>
            </a:r>
            <a:r>
              <a:rPr lang="hu-HU" dirty="0" smtClean="0"/>
              <a:t>kedvetlenség, életuntság, apátia, síráskényszer, félelem</a:t>
            </a:r>
          </a:p>
          <a:p>
            <a:pPr lvl="2"/>
            <a:r>
              <a:rPr lang="hu-HU" b="1" dirty="0" smtClean="0"/>
              <a:t>Vérnyomás hirtelen csökkenése, szédülés, álmosság</a:t>
            </a:r>
            <a:endParaRPr lang="hu-HU" dirty="0" smtClean="0"/>
          </a:p>
          <a:p>
            <a:pPr lvl="2"/>
            <a:r>
              <a:rPr lang="hu-HU" b="1" dirty="0" smtClean="0"/>
              <a:t>Fizikai legyengülés a túlterhelés miatt  és a valódi tápanyagbevitel híján</a:t>
            </a:r>
            <a:endParaRPr lang="hu-HU" dirty="0" smtClean="0"/>
          </a:p>
          <a:p>
            <a:pPr lvl="2"/>
            <a:r>
              <a:rPr lang="hu-HU" b="1" dirty="0" smtClean="0"/>
              <a:t>Hasmenés</a:t>
            </a:r>
            <a:endParaRPr lang="hu-HU" dirty="0" smtClean="0"/>
          </a:p>
          <a:p>
            <a:pPr lvl="2"/>
            <a:r>
              <a:rPr lang="hu-HU" b="1" dirty="0" smtClean="0"/>
              <a:t>Gyomorpanaszok, </a:t>
            </a:r>
            <a:r>
              <a:rPr lang="hu-HU" b="1" dirty="0" err="1" smtClean="0"/>
              <a:t>refluxbetegség</a:t>
            </a:r>
            <a:r>
              <a:rPr lang="hu-HU" b="1" dirty="0" smtClean="0"/>
              <a:t> </a:t>
            </a:r>
            <a:endParaRPr lang="hu-HU" dirty="0" smtClean="0"/>
          </a:p>
          <a:p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4" name="Tartalom helye 3" descr="250px-Red_Bull_Volkswagen_New_Beetle_Brazil_3"/>
          <p:cNvPicPr>
            <a:picLocks noGrp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42976" y="1000108"/>
            <a:ext cx="6715172" cy="49292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u-HU" dirty="0" smtClean="0"/>
              <a:t>KÉRDÉSEK: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smtClean="0"/>
              <a:t>Az energiaital drog?Kívánhatja a szervezet? Milyen mellékhatásai lehetnek?</a:t>
            </a:r>
          </a:p>
          <a:p>
            <a:r>
              <a:rPr lang="hu-HU" dirty="0" smtClean="0"/>
              <a:t>Okozhatnak-e ezek a szerek agresszív tüneteket?: igen!!! </a:t>
            </a:r>
            <a:r>
              <a:rPr lang="hu-HU" dirty="0" err="1" smtClean="0"/>
              <a:t>Autoagresszió</a:t>
            </a:r>
            <a:r>
              <a:rPr lang="hu-HU" dirty="0" smtClean="0"/>
              <a:t>!</a:t>
            </a:r>
          </a:p>
          <a:p>
            <a:r>
              <a:rPr lang="hu-HU" u="sng" dirty="0" smtClean="0"/>
              <a:t>Milyen mellékhatásai vannak az izomnövelő tablettáknak? </a:t>
            </a:r>
            <a:r>
              <a:rPr lang="hu-HU" dirty="0" smtClean="0"/>
              <a:t>Vese-, májkárosítás, impotencia, mirigyrendszer károsítása …</a:t>
            </a:r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u-HU" dirty="0" smtClean="0"/>
              <a:t>DROGOKRÓL…I.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hu-HU" u="sng" dirty="0" smtClean="0"/>
              <a:t>Drog fogalma</a:t>
            </a:r>
            <a:r>
              <a:rPr lang="hu-HU" dirty="0" smtClean="0"/>
              <a:t>: gyógyszer, kábítószer, tehát olyan anyag, aminek a bevitele ingerlő hatású a fogékony biológiai struktúrákra( receptorokra), olyan anyag, ami az élő szervezetbe kerülve, annak egy vagy több funkcióját is módosíthatja.</a:t>
            </a:r>
          </a:p>
          <a:p>
            <a:r>
              <a:rPr lang="hu-HU" u="sng" dirty="0" err="1" smtClean="0"/>
              <a:t>Abuzus</a:t>
            </a:r>
            <a:r>
              <a:rPr lang="hu-HU" dirty="0" smtClean="0"/>
              <a:t>: bármely drog rendszerint sajátkezű és oly módon történő adagolása, amely eltér a megengedett gyógyászati, vagy társadalmi szokástól egy adott kultúrán belül.</a:t>
            </a:r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u-HU" dirty="0" smtClean="0"/>
              <a:t>DROGOKRÓL..II.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hu-HU" dirty="0" smtClean="0"/>
              <a:t>Az ismételt </a:t>
            </a:r>
            <a:r>
              <a:rPr lang="hu-HU" dirty="0" err="1" smtClean="0"/>
              <a:t>abuzus</a:t>
            </a:r>
            <a:r>
              <a:rPr lang="hu-HU" dirty="0" smtClean="0"/>
              <a:t> </a:t>
            </a:r>
            <a:r>
              <a:rPr lang="hu-HU" u="sng" dirty="0" err="1" smtClean="0"/>
              <a:t>dependenciá</a:t>
            </a:r>
            <a:r>
              <a:rPr lang="hu-HU" dirty="0" err="1" smtClean="0"/>
              <a:t>hoz</a:t>
            </a:r>
            <a:r>
              <a:rPr lang="hu-HU" dirty="0" smtClean="0"/>
              <a:t>, azaz függőséghez vezethet. A fogyasztók úgy viselkednek, mintha a drog által előidézett hatások kellenének a jó közérzet fenntartásához.</a:t>
            </a:r>
          </a:p>
          <a:p>
            <a:r>
              <a:rPr lang="hu-HU" dirty="0" smtClean="0"/>
              <a:t>Sóvárgás, „drogéhség”</a:t>
            </a:r>
            <a:r>
              <a:rPr lang="hu-HU" dirty="0" err="1" smtClean="0"/>
              <a:t>-emiatt</a:t>
            </a:r>
            <a:r>
              <a:rPr lang="hu-HU" dirty="0" smtClean="0"/>
              <a:t> az egyén mozgástere beszűkül a drog beszerzésére és fogyasztására, az általa kívánt hatás elérésére egyre nagyobb dózist kell bevenni- nő a tolerancia szintje is..</a:t>
            </a:r>
          </a:p>
          <a:p>
            <a:r>
              <a:rPr lang="hu-HU" dirty="0" smtClean="0"/>
              <a:t>Pszichés függőség</a:t>
            </a:r>
          </a:p>
          <a:p>
            <a:r>
              <a:rPr lang="hu-HU" dirty="0" smtClean="0"/>
              <a:t>Testi függőség</a:t>
            </a:r>
          </a:p>
          <a:p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u-HU" dirty="0" smtClean="0"/>
              <a:t>DROGOKRÓL…III.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hu-HU" u="sng" dirty="0" err="1" smtClean="0"/>
              <a:t>Addikció</a:t>
            </a:r>
            <a:r>
              <a:rPr lang="hu-HU" u="sng" dirty="0" smtClean="0"/>
              <a:t>: </a:t>
            </a:r>
            <a:r>
              <a:rPr lang="hu-HU" dirty="0" smtClean="0"/>
              <a:t>Minden olyan szélsőséges viselkedés minta, mely visszatérő szokásként hátrányokat okoz, </a:t>
            </a:r>
            <a:r>
              <a:rPr lang="hu-HU" dirty="0" err="1" smtClean="0"/>
              <a:t>addikciónak</a:t>
            </a:r>
            <a:r>
              <a:rPr lang="hu-HU" dirty="0" smtClean="0"/>
              <a:t> nevezzük. </a:t>
            </a:r>
            <a:endParaRPr lang="hu-HU" dirty="0" smtClean="0"/>
          </a:p>
          <a:p>
            <a:endParaRPr lang="hu-HU" u="sng" dirty="0" smtClean="0"/>
          </a:p>
          <a:p>
            <a:endParaRPr lang="hu-HU" u="sng" dirty="0" smtClean="0"/>
          </a:p>
          <a:p>
            <a:r>
              <a:rPr lang="hu-HU" u="sng" dirty="0" smtClean="0"/>
              <a:t>Elvonási tünet</a:t>
            </a:r>
            <a:r>
              <a:rPr lang="hu-HU" dirty="0" smtClean="0"/>
              <a:t>: alakul ki, ha a megszokott anyagot elhagyják, vagy mennyiségét csökkentik. Általában súlyos állapot- halálos kockázata van.</a:t>
            </a:r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u-HU" dirty="0" smtClean="0"/>
              <a:t>DROGOKRÓL…IV.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hu-HU" dirty="0" smtClean="0"/>
              <a:t>Legális vagy illegális?</a:t>
            </a:r>
          </a:p>
          <a:p>
            <a:r>
              <a:rPr lang="hu-HU" dirty="0" smtClean="0"/>
              <a:t>„</a:t>
            </a:r>
            <a:r>
              <a:rPr lang="hu-HU" dirty="0" smtClean="0"/>
              <a:t>Azért mert egy drog legális, az még </a:t>
            </a:r>
            <a:r>
              <a:rPr lang="hu-HU" dirty="0" smtClean="0"/>
              <a:t>nem jelenti </a:t>
            </a:r>
            <a:r>
              <a:rPr lang="hu-HU" dirty="0" smtClean="0"/>
              <a:t>azt hogy biztonságos. A drogoknál elengedhetetlen a biztonság!! Alkohol, nikotin! Legális drogok. Mégis veszélyességüket manapság alábecsülik. Az alkohol egy alattomosan veszélyes drog. Ha az alkohol egy ú</a:t>
            </a:r>
            <a:r>
              <a:rPr lang="hu-HU" dirty="0" smtClean="0"/>
              <a:t>j </a:t>
            </a:r>
            <a:r>
              <a:rPr lang="hu-HU" dirty="0" smtClean="0"/>
              <a:t>drog lenne, akkor tiltott lenne. De az alkoholt már évezredek óta ismerjük, ezért legális. Ne feledjük hogy politikai kérdés hogy mi legális és mi nem. És főleg társadalmi. Ha </a:t>
            </a:r>
            <a:r>
              <a:rPr lang="hu-HU" dirty="0" err="1" smtClean="0"/>
              <a:t>pl</a:t>
            </a:r>
            <a:r>
              <a:rPr lang="hu-HU" dirty="0" smtClean="0"/>
              <a:t> itt mindenki elfogadná a füvet, akkor az legális is lenne nálunk. De mivel sok a </a:t>
            </a:r>
            <a:r>
              <a:rPr lang="hu-HU" dirty="0" smtClean="0"/>
              <a:t>tapasztalatlan </a:t>
            </a:r>
            <a:r>
              <a:rPr lang="hu-HU" dirty="0" smtClean="0"/>
              <a:t>ember, így illegális. A legális drogokkal sokszor több a baj mint a tiltott szerekkel. Az alkohol </a:t>
            </a:r>
            <a:r>
              <a:rPr lang="hu-HU" dirty="0" err="1" smtClean="0"/>
              <a:t>pl</a:t>
            </a:r>
            <a:r>
              <a:rPr lang="hu-HU" dirty="0" smtClean="0"/>
              <a:t> nagyon </a:t>
            </a:r>
            <a:r>
              <a:rPr lang="hu-HU" dirty="0" smtClean="0"/>
              <a:t>durva </a:t>
            </a:r>
            <a:r>
              <a:rPr lang="hu-HU" dirty="0" smtClean="0"/>
              <a:t>dolgokra képes</a:t>
            </a:r>
            <a:r>
              <a:rPr lang="hu-HU" dirty="0" smtClean="0"/>
              <a:t>.” Egy volt drogos naplójából…</a:t>
            </a:r>
            <a:endParaRPr lang="hu-HU" dirty="0" smtClean="0"/>
          </a:p>
          <a:p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u-HU" dirty="0" smtClean="0"/>
              <a:t>DROGOKRÓL…V.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smtClean="0"/>
              <a:t>Az </a:t>
            </a:r>
            <a:r>
              <a:rPr lang="hu-HU" u="sng" dirty="0" smtClean="0"/>
              <a:t>illegális kábítószerek fajtái</a:t>
            </a:r>
            <a:r>
              <a:rPr lang="hu-HU" dirty="0" smtClean="0"/>
              <a:t>, felismerése és hatásai:</a:t>
            </a:r>
          </a:p>
          <a:p>
            <a:r>
              <a:rPr lang="hu-HU" dirty="0" smtClean="0"/>
              <a:t>1. Cannabis termékek: </a:t>
            </a:r>
            <a:r>
              <a:rPr lang="hu-HU" dirty="0" err="1" smtClean="0"/>
              <a:t>marihuana</a:t>
            </a:r>
            <a:r>
              <a:rPr lang="hu-HU" dirty="0" smtClean="0"/>
              <a:t>, hasis, hasisolaj</a:t>
            </a:r>
          </a:p>
          <a:p>
            <a:r>
              <a:rPr lang="hu-HU" dirty="0" smtClean="0"/>
              <a:t>2. Izgatószerek, stimulánsok: kokain, </a:t>
            </a:r>
            <a:r>
              <a:rPr lang="hu-HU" dirty="0" err="1" smtClean="0"/>
              <a:t>crach</a:t>
            </a:r>
            <a:r>
              <a:rPr lang="hu-HU" dirty="0" smtClean="0"/>
              <a:t>,</a:t>
            </a:r>
            <a:r>
              <a:rPr lang="hu-HU" dirty="0" err="1" smtClean="0"/>
              <a:t>amphetaminok</a:t>
            </a:r>
            <a:endParaRPr lang="hu-HU" dirty="0" smtClean="0"/>
          </a:p>
          <a:p>
            <a:r>
              <a:rPr lang="hu-HU" dirty="0" smtClean="0"/>
              <a:t>3. Bódítószerek: ópium, morfium,heroin, </a:t>
            </a:r>
            <a:r>
              <a:rPr lang="hu-HU" dirty="0" err="1" smtClean="0"/>
              <a:t>methadon</a:t>
            </a:r>
            <a:endParaRPr lang="hu-HU" dirty="0" smtClean="0"/>
          </a:p>
          <a:p>
            <a:r>
              <a:rPr lang="hu-HU" dirty="0" smtClean="0"/>
              <a:t>4. Hallucinogének: LSD, </a:t>
            </a:r>
            <a:r>
              <a:rPr lang="hu-HU" dirty="0" err="1" smtClean="0"/>
              <a:t>meszkalin</a:t>
            </a:r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u-HU" dirty="0" smtClean="0"/>
              <a:t>DROGOKRÓL…VI.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hu-HU" u="sng" dirty="0" smtClean="0"/>
              <a:t>Cannabis termékek</a:t>
            </a:r>
            <a:r>
              <a:rPr lang="hu-HU" dirty="0" smtClean="0"/>
              <a:t>: indiai kenderből állítják elő</a:t>
            </a:r>
          </a:p>
          <a:p>
            <a:r>
              <a:rPr lang="hu-HU" dirty="0" err="1" smtClean="0"/>
              <a:t>-felismerésük</a:t>
            </a:r>
            <a:r>
              <a:rPr lang="hu-HU" dirty="0" smtClean="0"/>
              <a:t>: fű- égett levelek, erős szaga, hasis- csokoládéra emlékeztető tabletták</a:t>
            </a:r>
          </a:p>
          <a:p>
            <a:r>
              <a:rPr lang="hu-HU" u="sng" dirty="0" smtClean="0"/>
              <a:t>Hatásai</a:t>
            </a:r>
            <a:r>
              <a:rPr lang="hu-HU" dirty="0" smtClean="0"/>
              <a:t>:hangulatváltozások, izgatottság, tér-időbeli keveredés, látászavar, hallucinációk, barátkozási </a:t>
            </a:r>
            <a:r>
              <a:rPr lang="hu-HU" dirty="0" err="1" smtClean="0"/>
              <a:t>készség---hosszú</a:t>
            </a:r>
            <a:r>
              <a:rPr lang="hu-HU" dirty="0" smtClean="0"/>
              <a:t> távúak: tartós depresszió, pszichikai függés, koncentrációs zavar, szív-és vérkeringési zavarok, fiataloknál növekedési zavarok.</a:t>
            </a:r>
          </a:p>
          <a:p>
            <a:r>
              <a:rPr lang="hu-HU" dirty="0" err="1" smtClean="0"/>
              <a:t>Marihuana</a:t>
            </a:r>
            <a:r>
              <a:rPr lang="hu-HU" dirty="0" smtClean="0"/>
              <a:t>: belépő a kemény drogok világába!!!</a:t>
            </a:r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u-HU" dirty="0" smtClean="0"/>
              <a:t>DROGOKRÓL… VII.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hu-HU" dirty="0" smtClean="0"/>
              <a:t>Stimulánsok: kokain-kokacserje leveléből állítják elő, </a:t>
            </a:r>
            <a:r>
              <a:rPr lang="hu-HU" dirty="0" err="1" smtClean="0"/>
              <a:t>Crack</a:t>
            </a:r>
            <a:r>
              <a:rPr lang="hu-HU" dirty="0" smtClean="0"/>
              <a:t>: kokain és szódabikarbóna keveréke-kis kövekhez hasonló, </a:t>
            </a:r>
          </a:p>
          <a:p>
            <a:r>
              <a:rPr lang="hu-HU" dirty="0" smtClean="0"/>
              <a:t>Hatásai: fáradtság csökkenés, eufória, szellemi és testi kapacitás növelése. Pszichikai függés, nyugtalanság, félelem,</a:t>
            </a:r>
          </a:p>
          <a:p>
            <a:r>
              <a:rPr lang="hu-HU" dirty="0" smtClean="0"/>
              <a:t>Cselekvési kényszer, testsúly csökkenés, izzadás, látászavarok, szív-vérkeringési zavarok, infarktus veszély!</a:t>
            </a:r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u-HU" dirty="0" smtClean="0"/>
              <a:t>DROGOKRÓL …VIII.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smtClean="0"/>
              <a:t>Bódító szerek, </a:t>
            </a:r>
            <a:r>
              <a:rPr lang="hu-HU" dirty="0" err="1" smtClean="0"/>
              <a:t>opiátok</a:t>
            </a:r>
            <a:r>
              <a:rPr lang="hu-HU" dirty="0" smtClean="0"/>
              <a:t>:ópium: ázsiai mákgubó tejszerű nedvéből nyerik.</a:t>
            </a:r>
          </a:p>
          <a:p>
            <a:r>
              <a:rPr lang="hu-HU" dirty="0" smtClean="0"/>
              <a:t>Hatásai: hányinger, fejfájás, később eufória, súlyos függőség, hangulatzavarok az apátiáig, koncentrációzavar, belső szervi zavarok</a:t>
            </a:r>
          </a:p>
          <a:p>
            <a:r>
              <a:rPr lang="hu-HU" dirty="0" smtClean="0"/>
              <a:t>( máj, tüdő, vérkeringés) súlyos testi leromlás, impotencia</a:t>
            </a:r>
          </a:p>
          <a:p>
            <a:r>
              <a:rPr lang="hu-HU" dirty="0" smtClean="0"/>
              <a:t>Túladagolás: légzésbénulás, halál!!!</a:t>
            </a:r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Függőség…</a:t>
            </a:r>
            <a:endParaRPr lang="hu-HU" dirty="0"/>
          </a:p>
        </p:txBody>
      </p:sp>
      <p:pic>
        <p:nvPicPr>
          <p:cNvPr id="4" name="Tartalom helye 3" descr="fuggoseg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34406" y="1882775"/>
            <a:ext cx="6875188" cy="4572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u-HU" dirty="0" smtClean="0"/>
              <a:t>DROGOKRÓL…IX.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hu-HU" dirty="0" smtClean="0"/>
              <a:t>Hallucinogének: LSD, </a:t>
            </a:r>
            <a:r>
              <a:rPr lang="hu-HU" dirty="0" err="1" smtClean="0"/>
              <a:t>muszkalin</a:t>
            </a:r>
            <a:r>
              <a:rPr lang="hu-HU" dirty="0" smtClean="0"/>
              <a:t>, maszlag…</a:t>
            </a:r>
          </a:p>
          <a:p>
            <a:r>
              <a:rPr lang="hu-HU" b="1" dirty="0" smtClean="0"/>
              <a:t>Pszichikai hatás: </a:t>
            </a:r>
            <a:endParaRPr lang="hu-HU" b="1" dirty="0" smtClean="0"/>
          </a:p>
          <a:p>
            <a:r>
              <a:rPr lang="hu-HU" b="1" dirty="0" smtClean="0"/>
              <a:t>Tér-időzavar, torzulnak a távolságok, 5-8 órán át is tartó hallucinációk, utána kimerülés</a:t>
            </a:r>
            <a:endParaRPr lang="hu-HU" dirty="0" smtClean="0"/>
          </a:p>
          <a:p>
            <a:pPr lvl="0"/>
            <a:r>
              <a:rPr lang="hu-HU" b="1" dirty="0" smtClean="0"/>
              <a:t>Függőség- kényszerképzetek</a:t>
            </a:r>
            <a:endParaRPr lang="hu-HU" dirty="0" smtClean="0"/>
          </a:p>
          <a:p>
            <a:pPr lvl="0"/>
            <a:r>
              <a:rPr lang="hu-HU" b="1" dirty="0" smtClean="0"/>
              <a:t>Elmebaj (skizofrénia, depresszió, pánikbetegség, halálfélelem)</a:t>
            </a:r>
            <a:endParaRPr lang="hu-HU" dirty="0" smtClean="0"/>
          </a:p>
          <a:p>
            <a:r>
              <a:rPr lang="hu-HU" b="1" dirty="0" smtClean="0"/>
              <a:t>24h elteltével máris adagnövekedés! </a:t>
            </a:r>
            <a:endParaRPr lang="hu-HU" b="1" dirty="0" smtClean="0"/>
          </a:p>
          <a:p>
            <a:r>
              <a:rPr lang="hu-HU" b="1" dirty="0" smtClean="0"/>
              <a:t>Akár egyszeri használat is okozhat elmebajt!!!</a:t>
            </a:r>
            <a:endParaRPr lang="hu-HU" dirty="0" smtClean="0"/>
          </a:p>
          <a:p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u-HU" dirty="0" smtClean="0"/>
              <a:t>DROGOKRÓL… X.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hu-HU" sz="3200" b="1" u="sng" dirty="0" smtClean="0"/>
              <a:t>Figyelmeztető jelek, testi tünetek</a:t>
            </a:r>
            <a:endParaRPr lang="hu-HU" sz="3200" dirty="0" smtClean="0"/>
          </a:p>
          <a:p>
            <a:pPr lvl="1"/>
            <a:r>
              <a:rPr lang="hu-HU" sz="2800" b="1" dirty="0" smtClean="0"/>
              <a:t>Kitágult pupillák, véreres szemek</a:t>
            </a:r>
            <a:endParaRPr lang="hu-HU" sz="2800" dirty="0" smtClean="0"/>
          </a:p>
          <a:p>
            <a:pPr lvl="1"/>
            <a:r>
              <a:rPr lang="hu-HU" sz="2800" b="1" dirty="0" smtClean="0"/>
              <a:t>Remegés, izzadás</a:t>
            </a:r>
            <a:endParaRPr lang="hu-HU" sz="2800" dirty="0" smtClean="0"/>
          </a:p>
          <a:p>
            <a:pPr lvl="1"/>
            <a:r>
              <a:rPr lang="hu-HU" sz="2800" b="1" dirty="0" smtClean="0"/>
              <a:t>Hasmenés, sápadtság, </a:t>
            </a:r>
            <a:r>
              <a:rPr lang="hu-HU" sz="2800" b="1" dirty="0" smtClean="0"/>
              <a:t>súlycsökkenés</a:t>
            </a:r>
            <a:endParaRPr lang="hu-HU" sz="2800" dirty="0" smtClean="0"/>
          </a:p>
          <a:p>
            <a:pPr lvl="1"/>
            <a:r>
              <a:rPr lang="hu-HU" sz="2800" b="1" dirty="0" err="1" smtClean="0"/>
              <a:t>Mentsruációs</a:t>
            </a:r>
            <a:r>
              <a:rPr lang="hu-HU" sz="2800" b="1" dirty="0" smtClean="0"/>
              <a:t> zavarok</a:t>
            </a:r>
            <a:endParaRPr lang="hu-HU" sz="2800" dirty="0" smtClean="0"/>
          </a:p>
          <a:p>
            <a:pPr lvl="1"/>
            <a:r>
              <a:rPr lang="hu-HU" sz="2800" b="1" dirty="0" smtClean="0"/>
              <a:t>Viselkedés megváltozása</a:t>
            </a:r>
            <a:endParaRPr lang="hu-HU" sz="2800" dirty="0" smtClean="0"/>
          </a:p>
          <a:p>
            <a:pPr lvl="1"/>
            <a:r>
              <a:rPr lang="hu-HU" sz="2800" b="1" dirty="0" smtClean="0"/>
              <a:t>Depresszió, agresszió</a:t>
            </a:r>
            <a:endParaRPr lang="hu-HU" sz="2800" dirty="0" smtClean="0"/>
          </a:p>
          <a:p>
            <a:pPr lvl="1"/>
            <a:r>
              <a:rPr lang="hu-HU" sz="2800" b="1" dirty="0" smtClean="0"/>
              <a:t>Kábítószer maradványok (cigarettapapír, tűk, sztaniolpapírok, összetekert papírcsíkok stb.)</a:t>
            </a:r>
            <a:endParaRPr lang="hu-HU" sz="2800" dirty="0" smtClean="0"/>
          </a:p>
          <a:p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u-HU" dirty="0" smtClean="0"/>
              <a:t>DROGOKRÓL …XI.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hu-HU" dirty="0" smtClean="0"/>
              <a:t>Modern vagy legális drogok</a:t>
            </a:r>
          </a:p>
          <a:p>
            <a:r>
              <a:rPr lang="hu-HU" sz="3200" dirty="0" err="1" smtClean="0"/>
              <a:t>Exstasy</a:t>
            </a:r>
            <a:endParaRPr lang="hu-HU" sz="3200" dirty="0" smtClean="0"/>
          </a:p>
          <a:p>
            <a:r>
              <a:rPr lang="hu-HU" sz="3200" b="1" dirty="0" smtClean="0"/>
              <a:t>Eufórikus érzés, felpörgés (kb. 20-60’ múlva hat kb. 1 h!)</a:t>
            </a:r>
            <a:endParaRPr lang="hu-HU" sz="3200" dirty="0" smtClean="0"/>
          </a:p>
          <a:p>
            <a:pPr lvl="0"/>
            <a:r>
              <a:rPr lang="hu-HU" sz="3200" b="1" dirty="0" smtClean="0"/>
              <a:t>Pszichikai hatás: </a:t>
            </a:r>
            <a:endParaRPr lang="hu-HU" sz="3200" dirty="0" smtClean="0"/>
          </a:p>
          <a:p>
            <a:pPr lvl="1"/>
            <a:r>
              <a:rPr lang="hu-HU" sz="2800" b="1" dirty="0" smtClean="0"/>
              <a:t>Függőség</a:t>
            </a:r>
            <a:endParaRPr lang="hu-HU" sz="2800" dirty="0" smtClean="0"/>
          </a:p>
          <a:p>
            <a:pPr lvl="1"/>
            <a:r>
              <a:rPr lang="hu-HU" sz="2800" b="1" dirty="0" smtClean="0"/>
              <a:t>Használata után erős szorongás, pánik stb. </a:t>
            </a:r>
            <a:endParaRPr lang="hu-HU" sz="2800" dirty="0" smtClean="0"/>
          </a:p>
          <a:p>
            <a:r>
              <a:rPr lang="hu-HU" sz="3200" b="1" dirty="0" smtClean="0"/>
              <a:t>Testi hatás: Pulzus, RR, vércukorszint hullámzóvá válhat, </a:t>
            </a:r>
            <a:r>
              <a:rPr lang="hu-HU" sz="3200" b="1" dirty="0" smtClean="0"/>
              <a:t>életveszélyes!!!</a:t>
            </a:r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4" name="Tartalom helye 3" descr="bélyegek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81277" y="1142984"/>
            <a:ext cx="6048243" cy="4734911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4" name="Tartalom helye 3" descr="partidrogok..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17298" y="802854"/>
            <a:ext cx="6026535" cy="4921671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u-HU" dirty="0" smtClean="0"/>
              <a:t>Miért próbáljuk ki mégis?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i="1" u="sng" dirty="0" smtClean="0"/>
              <a:t>Fiatalok által megjelölt okok:</a:t>
            </a:r>
          </a:p>
          <a:p>
            <a:r>
              <a:rPr lang="hu-HU" dirty="0" smtClean="0"/>
              <a:t> beilleszkedjenek</a:t>
            </a:r>
          </a:p>
          <a:p>
            <a:r>
              <a:rPr lang="hu-HU" dirty="0" smtClean="0"/>
              <a:t> elmeneküljenek vagy lazítsanak</a:t>
            </a:r>
          </a:p>
          <a:p>
            <a:r>
              <a:rPr lang="hu-HU" dirty="0" smtClean="0"/>
              <a:t> unatkoznak</a:t>
            </a:r>
          </a:p>
          <a:p>
            <a:r>
              <a:rPr lang="hu-HU" dirty="0" smtClean="0"/>
              <a:t> felnőttnek akarnak tűnni</a:t>
            </a:r>
          </a:p>
          <a:p>
            <a:r>
              <a:rPr lang="hu-HU" dirty="0" smtClean="0"/>
              <a:t> lázadnak </a:t>
            </a:r>
          </a:p>
          <a:p>
            <a:r>
              <a:rPr lang="hu-HU" dirty="0" smtClean="0"/>
              <a:t> kísérleteznek</a:t>
            </a:r>
            <a:endParaRPr lang="hu-HU" dirty="0"/>
          </a:p>
        </p:txBody>
      </p:sp>
      <p:pic>
        <p:nvPicPr>
          <p:cNvPr id="4" name="Picture 9" descr="legal-high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57752" y="4643446"/>
            <a:ext cx="4071926" cy="203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u-HU" dirty="0" smtClean="0"/>
              <a:t>DROGOKRÓL…XII.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lvl="0"/>
            <a:r>
              <a:rPr lang="hu-HU" b="1" u="sng" dirty="0" smtClean="0"/>
              <a:t>Kábítószerek 1.</a:t>
            </a:r>
            <a:endParaRPr lang="hu-HU" dirty="0" smtClean="0"/>
          </a:p>
          <a:p>
            <a:pPr lvl="0"/>
            <a:r>
              <a:rPr lang="hu-HU" b="1" dirty="0" smtClean="0"/>
              <a:t>ELŐRE NEM ISMERT tudatmódosító hatás </a:t>
            </a:r>
            <a:endParaRPr lang="hu-HU" dirty="0" smtClean="0"/>
          </a:p>
          <a:p>
            <a:r>
              <a:rPr lang="hu-HU" dirty="0" smtClean="0"/>
              <a:t>		aktuális mentális, lelki és fizikai állapottól függ</a:t>
            </a:r>
          </a:p>
          <a:p>
            <a:pPr lvl="0"/>
            <a:r>
              <a:rPr lang="hu-HU" b="1" dirty="0" smtClean="0"/>
              <a:t>Rövid használat után fizikai-lelki függőség			Kínzó elvonási tünetek</a:t>
            </a:r>
            <a:endParaRPr lang="hu-HU" dirty="0" smtClean="0"/>
          </a:p>
          <a:p>
            <a:pPr lvl="0"/>
            <a:r>
              <a:rPr lang="hu-HU" b="1" dirty="0" smtClean="0"/>
              <a:t>Idegsejtek  károsítása, pusztítása </a:t>
            </a:r>
            <a:endParaRPr lang="hu-HU" dirty="0" smtClean="0"/>
          </a:p>
          <a:p>
            <a:r>
              <a:rPr lang="hu-HU" b="1" dirty="0" smtClean="0"/>
              <a:t>  		Maradandó idegrendszeri betegségek  	(pl. skizofrénia, depresszió)</a:t>
            </a:r>
            <a:endParaRPr lang="hu-HU" dirty="0" smtClean="0"/>
          </a:p>
          <a:p>
            <a:pPr lvl="0"/>
            <a:r>
              <a:rPr lang="hu-HU" b="1" dirty="0" smtClean="0"/>
              <a:t>Ivarsejtek pusztítása, érésük gátlása 	 			Meddőség</a:t>
            </a:r>
            <a:endParaRPr lang="hu-HU" dirty="0" smtClean="0"/>
          </a:p>
          <a:p>
            <a:pPr lvl="0"/>
            <a:r>
              <a:rPr lang="hu-HU" b="1" dirty="0" smtClean="0"/>
              <a:t>Beviteltől függő egyéb szerzett betegségek</a:t>
            </a:r>
            <a:endParaRPr lang="hu-HU" dirty="0" smtClean="0"/>
          </a:p>
          <a:p>
            <a:r>
              <a:rPr lang="hu-HU" dirty="0" smtClean="0"/>
              <a:t>		Nyálkahártya sorvadása, vénák </a:t>
            </a:r>
            <a:r>
              <a:rPr lang="hu-HU" dirty="0" err="1" smtClean="0"/>
              <a:t>szakadékonysága-</a:t>
            </a:r>
            <a:r>
              <a:rPr lang="hu-HU" dirty="0" smtClean="0"/>
              <a:t>	</a:t>
            </a:r>
            <a:r>
              <a:rPr lang="hu-HU" dirty="0" err="1" smtClean="0"/>
              <a:t>haematómák</a:t>
            </a:r>
            <a:r>
              <a:rPr lang="hu-HU" dirty="0" smtClean="0"/>
              <a:t>, fertőzések: HIV, Hepatitis stb.</a:t>
            </a:r>
            <a:r>
              <a:rPr lang="hu-HU" b="1" dirty="0" smtClean="0"/>
              <a:t> </a:t>
            </a:r>
            <a:endParaRPr lang="hu-HU" dirty="0" smtClean="0"/>
          </a:p>
          <a:p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u-HU" dirty="0" smtClean="0"/>
              <a:t>DROGOKRÓL…XIII.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0"/>
            <a:r>
              <a:rPr lang="hu-HU" b="1" dirty="0" smtClean="0"/>
              <a:t>Túladagoláskor  életveszély (</a:t>
            </a:r>
            <a:r>
              <a:rPr lang="hu-HU" b="1" dirty="0" err="1" smtClean="0"/>
              <a:t>shokkos</a:t>
            </a:r>
            <a:r>
              <a:rPr lang="hu-HU" b="1" dirty="0" smtClean="0"/>
              <a:t> állapot: keringés, légzés  kimarad)</a:t>
            </a:r>
            <a:endParaRPr lang="hu-HU" dirty="0" smtClean="0"/>
          </a:p>
          <a:p>
            <a:r>
              <a:rPr lang="hu-HU" b="1" dirty="0" smtClean="0"/>
              <a:t>			azonnali toxikológiai ellátás</a:t>
            </a:r>
            <a:endParaRPr lang="hu-HU" dirty="0" smtClean="0"/>
          </a:p>
          <a:p>
            <a:pPr lvl="0"/>
            <a:r>
              <a:rPr lang="hu-HU" b="1" dirty="0" smtClean="0"/>
              <a:t>Kimutatásuk: vér- ill. vizeletteszt</a:t>
            </a:r>
            <a:endParaRPr lang="hu-HU" dirty="0" smtClean="0"/>
          </a:p>
          <a:p>
            <a:pPr lvl="0"/>
            <a:r>
              <a:rPr lang="hu-HU" b="1" dirty="0" smtClean="0"/>
              <a:t>Hatásuk más és más: </a:t>
            </a:r>
            <a:r>
              <a:rPr lang="hu-HU" b="1" dirty="0" err="1" smtClean="0"/>
              <a:t>kb</a:t>
            </a:r>
            <a:r>
              <a:rPr lang="hu-HU" b="1" dirty="0" smtClean="0"/>
              <a:t> 2-4 óra</a:t>
            </a:r>
            <a:endParaRPr lang="hu-HU" dirty="0" smtClean="0"/>
          </a:p>
          <a:p>
            <a:pPr lvl="0"/>
            <a:r>
              <a:rPr lang="hu-HU" b="1" dirty="0" smtClean="0"/>
              <a:t>Kiürülésük más és más: 2-3 nap és az 1-2 hét között mozog</a:t>
            </a:r>
            <a:endParaRPr lang="hu-HU" dirty="0" smtClean="0"/>
          </a:p>
          <a:p>
            <a:pPr lvl="0"/>
            <a:r>
              <a:rPr lang="hu-HU" b="1" dirty="0" smtClean="0"/>
              <a:t>Egyszeri szerhasználat ritkán okoz maradandó </a:t>
            </a:r>
            <a:r>
              <a:rPr lang="hu-HU" b="1" dirty="0" smtClean="0"/>
              <a:t>károsodást???</a:t>
            </a:r>
            <a:endParaRPr lang="hu-HU" dirty="0" smtClean="0"/>
          </a:p>
          <a:p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u-HU" dirty="0" smtClean="0"/>
              <a:t>KÉRDÉSEK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hu-HU" dirty="0" smtClean="0"/>
              <a:t>Miért olyan nehéz leszokni a drogról?</a:t>
            </a:r>
          </a:p>
          <a:p>
            <a:r>
              <a:rPr lang="hu-HU" dirty="0" smtClean="0"/>
              <a:t>Kiktől lehet segítséget kérni?</a:t>
            </a:r>
          </a:p>
          <a:p>
            <a:r>
              <a:rPr lang="hu-HU" dirty="0" smtClean="0"/>
              <a:t>Le tud-e szokni egy drogos, alkoholista, dohányos élete folyamán ezekről a káros szenvedélyekről?</a:t>
            </a:r>
          </a:p>
          <a:p>
            <a:r>
              <a:rPr lang="hu-HU" dirty="0" smtClean="0"/>
              <a:t>Mi a különbség egy drogos és egy alkoholista között?</a:t>
            </a:r>
          </a:p>
          <a:p>
            <a:r>
              <a:rPr lang="hu-HU" dirty="0" smtClean="0"/>
              <a:t>Milyen fájdalmakkal jár a drogról való leszokás?</a:t>
            </a:r>
          </a:p>
          <a:p>
            <a:r>
              <a:rPr lang="hu-HU" dirty="0" smtClean="0"/>
              <a:t>Mivel lehet ezeket a szereket helyettesíteni?</a:t>
            </a:r>
          </a:p>
          <a:p>
            <a:r>
              <a:rPr lang="hu-HU" dirty="0" smtClean="0"/>
              <a:t>Milyen betegségek lehetnek a drogos,alkoholista, nikotinista emberek gyermekeinél?</a:t>
            </a:r>
          </a:p>
          <a:p>
            <a:r>
              <a:rPr lang="hu-HU" dirty="0" smtClean="0"/>
              <a:t>Felelőtlenség miatt AIDS-veszély fennállhat-e, ill. gyógyítható-e?</a:t>
            </a:r>
          </a:p>
          <a:p>
            <a:pPr>
              <a:buNone/>
            </a:pPr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ím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u-HU" dirty="0" smtClean="0"/>
              <a:t>KÖSZÖNÖM A FIGYELMET!</a:t>
            </a:r>
            <a:endParaRPr lang="hu-HU" dirty="0"/>
          </a:p>
        </p:txBody>
      </p:sp>
      <p:sp>
        <p:nvSpPr>
          <p:cNvPr id="6" name="Szöveg helye 5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hu-HU" dirty="0" smtClean="0"/>
              <a:t>Amikor már csak itt lehet dohányozni…</a:t>
            </a:r>
            <a:endParaRPr lang="hu-HU" dirty="0"/>
          </a:p>
        </p:txBody>
      </p:sp>
      <p:pic>
        <p:nvPicPr>
          <p:cNvPr id="7" name="Picture 3" descr="Medicine_smokin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/>
          <a:srcRect t="22363" b="22363"/>
          <a:stretch>
            <a:fillRect/>
          </a:stretch>
        </p:blipFill>
        <p:spPr bwMode="auto"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Lendület">
  <a:themeElements>
    <a:clrScheme name="Lendület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Lendület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Lendület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231</TotalTime>
  <Words>2376</Words>
  <Application>Microsoft Office PowerPoint</Application>
  <PresentationFormat>Diavetítés a képernyőre (4:3 oldalarány)</PresentationFormat>
  <Paragraphs>260</Paragraphs>
  <Slides>58</Slides>
  <Notes>2</Notes>
  <HiddenSlides>0</HiddenSlides>
  <MMClips>0</MMClips>
  <ScaleCrop>false</ScaleCrop>
  <HeadingPairs>
    <vt:vector size="6" baseType="variant">
      <vt:variant>
        <vt:lpstr>Téma</vt:lpstr>
      </vt:variant>
      <vt:variant>
        <vt:i4>1</vt:i4>
      </vt:variant>
      <vt:variant>
        <vt:lpstr>Beágyazott OLE kiszolgálók</vt:lpstr>
      </vt:variant>
      <vt:variant>
        <vt:i4>1</vt:i4>
      </vt:variant>
      <vt:variant>
        <vt:lpstr>Diacímek</vt:lpstr>
      </vt:variant>
      <vt:variant>
        <vt:i4>58</vt:i4>
      </vt:variant>
    </vt:vector>
  </HeadingPairs>
  <TitlesOfParts>
    <vt:vector size="60" baseType="lpstr">
      <vt:lpstr>Lendület</vt:lpstr>
      <vt:lpstr>Dokumentum</vt:lpstr>
      <vt:lpstr>Alkohol és dohányzás nélkül is lehet élni…</vt:lpstr>
      <vt:lpstr>Dohányzás serdülőkorban I. </vt:lpstr>
      <vt:lpstr>Dohányzás serdülőkorban II.</vt:lpstr>
      <vt:lpstr>„A dohányzás a legjelentősebb megelőzhető halálok a fejlett országokban.  A dohányzás előfordulása ma már gyorsan nő a fejlődő országokban is, és egyike a legnagyobb veszélyeknek a világ lakosságának egészsége szempontjából” (Richard Edwards, BMJ 2005; 328: 217)</vt:lpstr>
      <vt:lpstr>Dohányzás serdülőkorban III.</vt:lpstr>
      <vt:lpstr>6. dia</vt:lpstr>
      <vt:lpstr>A dohányzás iniciációja I.:  A társas hatások szerepe</vt:lpstr>
      <vt:lpstr>A dohányzás iniciációja II.:  A kultúra szerepe</vt:lpstr>
      <vt:lpstr>9. dia</vt:lpstr>
      <vt:lpstr>Dohányzás serdülőkorban IV.</vt:lpstr>
      <vt:lpstr>11. dia</vt:lpstr>
      <vt:lpstr>7 ok, hogy ne dohányozz:</vt:lpstr>
      <vt:lpstr>13. dia</vt:lpstr>
      <vt:lpstr>7 ok, hogy ne dohányozz…</vt:lpstr>
      <vt:lpstr>7 ok, hogy ne dohányozz…</vt:lpstr>
      <vt:lpstr>7 ok, hogy ne dohányozz…</vt:lpstr>
      <vt:lpstr>17. dia</vt:lpstr>
      <vt:lpstr>7 ok, hogy ne dohányozz…</vt:lpstr>
      <vt:lpstr>7 ok, hogy ne dohányozz…</vt:lpstr>
      <vt:lpstr>7 ok, hogy ne dohányozz…</vt:lpstr>
      <vt:lpstr>KÉRDÉSEK</vt:lpstr>
      <vt:lpstr>Az alkohol és hatásai I.</vt:lpstr>
      <vt:lpstr>Az alkohol és hatásai II.</vt:lpstr>
      <vt:lpstr>Az alkohol és hatásai III. </vt:lpstr>
      <vt:lpstr>25. dia</vt:lpstr>
      <vt:lpstr>Az alkohol és hatásai IV.</vt:lpstr>
      <vt:lpstr>27. dia</vt:lpstr>
      <vt:lpstr>Az alkohol és hatásai V.</vt:lpstr>
      <vt:lpstr>Az alkohol és hatásai VI.</vt:lpstr>
      <vt:lpstr>Az alkohol és hatásai VII.</vt:lpstr>
      <vt:lpstr>Az alkohol és hatásai VIII.</vt:lpstr>
      <vt:lpstr>Néhány érv, hogy miért nem kell az alkohol…</vt:lpstr>
      <vt:lpstr>KÉRDÉSEK:</vt:lpstr>
      <vt:lpstr>ENERGIAITALOK I.</vt:lpstr>
      <vt:lpstr>ENERGIAITALOK II.</vt:lpstr>
      <vt:lpstr>ENERGIAITALOK III.</vt:lpstr>
      <vt:lpstr>ENERGIAITALOK IV.</vt:lpstr>
      <vt:lpstr>38. dia</vt:lpstr>
      <vt:lpstr>KÉRDÉSEK:</vt:lpstr>
      <vt:lpstr>DROGOKRÓL…I.</vt:lpstr>
      <vt:lpstr>DROGOKRÓL..II.</vt:lpstr>
      <vt:lpstr>DROGOKRÓL…III.</vt:lpstr>
      <vt:lpstr>DROGOKRÓL…IV.</vt:lpstr>
      <vt:lpstr>DROGOKRÓL…V.</vt:lpstr>
      <vt:lpstr>DROGOKRÓL…VI.</vt:lpstr>
      <vt:lpstr>DROGOKRÓL… VII.</vt:lpstr>
      <vt:lpstr>DROGOKRÓL …VIII.</vt:lpstr>
      <vt:lpstr>Függőség…</vt:lpstr>
      <vt:lpstr>DROGOKRÓL…IX.</vt:lpstr>
      <vt:lpstr>DROGOKRÓL… X.</vt:lpstr>
      <vt:lpstr>DROGOKRÓL …XI.</vt:lpstr>
      <vt:lpstr>52. dia</vt:lpstr>
      <vt:lpstr>53. dia</vt:lpstr>
      <vt:lpstr>Miért próbáljuk ki mégis?</vt:lpstr>
      <vt:lpstr>DROGOKRÓL…XII.</vt:lpstr>
      <vt:lpstr>DROGOKRÓL…XIII.</vt:lpstr>
      <vt:lpstr>KÉRDÉSEK</vt:lpstr>
      <vt:lpstr>KÖSZÖNÖM A FIGYELMET!</vt:lpstr>
    </vt:vector>
  </TitlesOfParts>
  <Company>MI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Alkohol és dohányzás nélkül is lehet élni…</dc:title>
  <dc:creator>Mi</dc:creator>
  <cp:lastModifiedBy>Mi</cp:lastModifiedBy>
  <cp:revision>61</cp:revision>
  <dcterms:created xsi:type="dcterms:W3CDTF">2011-11-06T14:30:00Z</dcterms:created>
  <dcterms:modified xsi:type="dcterms:W3CDTF">2012-01-17T21:19:41Z</dcterms:modified>
</cp:coreProperties>
</file>